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7" r:id="rId2"/>
    <p:sldId id="258" r:id="rId3"/>
    <p:sldId id="260" r:id="rId4"/>
    <p:sldId id="259" r:id="rId5"/>
    <p:sldId id="261" r:id="rId6"/>
    <p:sldId id="262" r:id="rId7"/>
    <p:sldId id="280"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62"/>
    <p:restoredTop sz="94658"/>
  </p:normalViewPr>
  <p:slideViewPr>
    <p:cSldViewPr snapToGrid="0">
      <p:cViewPr varScale="1">
        <p:scale>
          <a:sx n="91" d="100"/>
          <a:sy n="91" d="100"/>
        </p:scale>
        <p:origin x="149"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E331B7-BAA0-4745-87FE-9FEE2D99CE1B}" type="datetimeFigureOut">
              <a:rPr lang="en-US" smtClean="0"/>
              <a:t>3/4/2025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7C2578-3E08-A646-864E-2B048361C44C}" type="slidenum">
              <a:rPr lang="en-US" smtClean="0"/>
              <a:t>‹#›</a:t>
            </a:fld>
            <a:endParaRPr lang="en-US"/>
          </a:p>
        </p:txBody>
      </p:sp>
    </p:spTree>
    <p:extLst>
      <p:ext uri="{BB962C8B-B14F-4D97-AF65-F5344CB8AC3E}">
        <p14:creationId xmlns:p14="http://schemas.microsoft.com/office/powerpoint/2010/main" val="34175193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7C2578-3E08-A646-864E-2B048361C44C}" type="slidenum">
              <a:rPr lang="en-US" smtClean="0"/>
              <a:t>8</a:t>
            </a:fld>
            <a:endParaRPr lang="en-US"/>
          </a:p>
        </p:txBody>
      </p:sp>
    </p:spTree>
    <p:extLst>
      <p:ext uri="{BB962C8B-B14F-4D97-AF65-F5344CB8AC3E}">
        <p14:creationId xmlns:p14="http://schemas.microsoft.com/office/powerpoint/2010/main" val="4038747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87CB8-1819-572D-521A-42662B06E47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2F39422D-541C-F96E-8C85-64322A3967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98DDE9D4-825A-4464-BBB5-6431BAFA2D1A}"/>
              </a:ext>
            </a:extLst>
          </p:cNvPr>
          <p:cNvSpPr>
            <a:spLocks noGrp="1"/>
          </p:cNvSpPr>
          <p:nvPr>
            <p:ph type="dt" sz="half" idx="10"/>
          </p:nvPr>
        </p:nvSpPr>
        <p:spPr/>
        <p:txBody>
          <a:bodyPr/>
          <a:lstStyle/>
          <a:p>
            <a:fld id="{205092D3-F2B3-BC47-BDCD-33C436343C81}" type="datetimeFigureOut">
              <a:rPr lang="en-US" smtClean="0"/>
              <a:t>3/4/2025</a:t>
            </a:fld>
            <a:endParaRPr lang="en-US"/>
          </a:p>
        </p:txBody>
      </p:sp>
      <p:sp>
        <p:nvSpPr>
          <p:cNvPr id="5" name="Footer Placeholder 4">
            <a:extLst>
              <a:ext uri="{FF2B5EF4-FFF2-40B4-BE49-F238E27FC236}">
                <a16:creationId xmlns:a16="http://schemas.microsoft.com/office/drawing/2014/main" id="{950F5C33-43C8-24B3-A72B-3BE3FB1B50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8E6244-1CA8-3ADA-AB80-C2ABCA1C2793}"/>
              </a:ext>
            </a:extLst>
          </p:cNvPr>
          <p:cNvSpPr>
            <a:spLocks noGrp="1"/>
          </p:cNvSpPr>
          <p:nvPr>
            <p:ph type="sldNum" sz="quarter" idx="12"/>
          </p:nvPr>
        </p:nvSpPr>
        <p:spPr/>
        <p:txBody>
          <a:bodyPr/>
          <a:lstStyle/>
          <a:p>
            <a:fld id="{A30F90C7-0329-1E41-A7B2-DFEBEF5AB32E}" type="slidenum">
              <a:rPr lang="en-US" smtClean="0"/>
              <a:t>‹#›</a:t>
            </a:fld>
            <a:endParaRPr lang="en-US"/>
          </a:p>
        </p:txBody>
      </p:sp>
    </p:spTree>
    <p:extLst>
      <p:ext uri="{BB962C8B-B14F-4D97-AF65-F5344CB8AC3E}">
        <p14:creationId xmlns:p14="http://schemas.microsoft.com/office/powerpoint/2010/main" val="2067518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82065-F9C4-C82A-198B-817D8C0C273F}"/>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27E3942-8377-5739-E397-3621C8CE896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A8B038F-501E-B797-7605-D3C91781D24B}"/>
              </a:ext>
            </a:extLst>
          </p:cNvPr>
          <p:cNvSpPr>
            <a:spLocks noGrp="1"/>
          </p:cNvSpPr>
          <p:nvPr>
            <p:ph type="dt" sz="half" idx="10"/>
          </p:nvPr>
        </p:nvSpPr>
        <p:spPr/>
        <p:txBody>
          <a:bodyPr/>
          <a:lstStyle/>
          <a:p>
            <a:fld id="{205092D3-F2B3-BC47-BDCD-33C436343C81}" type="datetimeFigureOut">
              <a:rPr lang="en-US" smtClean="0"/>
              <a:t>3/4/2025</a:t>
            </a:fld>
            <a:endParaRPr lang="en-US"/>
          </a:p>
        </p:txBody>
      </p:sp>
      <p:sp>
        <p:nvSpPr>
          <p:cNvPr id="5" name="Footer Placeholder 4">
            <a:extLst>
              <a:ext uri="{FF2B5EF4-FFF2-40B4-BE49-F238E27FC236}">
                <a16:creationId xmlns:a16="http://schemas.microsoft.com/office/drawing/2014/main" id="{25EFC127-25B2-EA40-E075-59D79C6158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B2690F-93EC-54CF-8230-4A4A07F59F25}"/>
              </a:ext>
            </a:extLst>
          </p:cNvPr>
          <p:cNvSpPr>
            <a:spLocks noGrp="1"/>
          </p:cNvSpPr>
          <p:nvPr>
            <p:ph type="sldNum" sz="quarter" idx="12"/>
          </p:nvPr>
        </p:nvSpPr>
        <p:spPr/>
        <p:txBody>
          <a:bodyPr/>
          <a:lstStyle/>
          <a:p>
            <a:fld id="{A30F90C7-0329-1E41-A7B2-DFEBEF5AB32E}" type="slidenum">
              <a:rPr lang="en-US" smtClean="0"/>
              <a:t>‹#›</a:t>
            </a:fld>
            <a:endParaRPr lang="en-US"/>
          </a:p>
        </p:txBody>
      </p:sp>
    </p:spTree>
    <p:extLst>
      <p:ext uri="{BB962C8B-B14F-4D97-AF65-F5344CB8AC3E}">
        <p14:creationId xmlns:p14="http://schemas.microsoft.com/office/powerpoint/2010/main" val="130594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B20415-D8C3-49F3-D328-5CCD4801D21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8928692-4124-190B-C3EE-DF947C6C2D6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5A80714-D71B-AA8D-EBCF-77A5D3501AC1}"/>
              </a:ext>
            </a:extLst>
          </p:cNvPr>
          <p:cNvSpPr>
            <a:spLocks noGrp="1"/>
          </p:cNvSpPr>
          <p:nvPr>
            <p:ph type="dt" sz="half" idx="10"/>
          </p:nvPr>
        </p:nvSpPr>
        <p:spPr/>
        <p:txBody>
          <a:bodyPr/>
          <a:lstStyle/>
          <a:p>
            <a:fld id="{205092D3-F2B3-BC47-BDCD-33C436343C81}" type="datetimeFigureOut">
              <a:rPr lang="en-US" smtClean="0"/>
              <a:t>3/4/2025</a:t>
            </a:fld>
            <a:endParaRPr lang="en-US"/>
          </a:p>
        </p:txBody>
      </p:sp>
      <p:sp>
        <p:nvSpPr>
          <p:cNvPr id="5" name="Footer Placeholder 4">
            <a:extLst>
              <a:ext uri="{FF2B5EF4-FFF2-40B4-BE49-F238E27FC236}">
                <a16:creationId xmlns:a16="http://schemas.microsoft.com/office/drawing/2014/main" id="{921C441A-6506-8D9E-3742-913E87AE09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3A6785-FB87-0EA9-C98D-D4AB53F6EC98}"/>
              </a:ext>
            </a:extLst>
          </p:cNvPr>
          <p:cNvSpPr>
            <a:spLocks noGrp="1"/>
          </p:cNvSpPr>
          <p:nvPr>
            <p:ph type="sldNum" sz="quarter" idx="12"/>
          </p:nvPr>
        </p:nvSpPr>
        <p:spPr/>
        <p:txBody>
          <a:bodyPr/>
          <a:lstStyle/>
          <a:p>
            <a:fld id="{A30F90C7-0329-1E41-A7B2-DFEBEF5AB32E}" type="slidenum">
              <a:rPr lang="en-US" smtClean="0"/>
              <a:t>‹#›</a:t>
            </a:fld>
            <a:endParaRPr lang="en-US"/>
          </a:p>
        </p:txBody>
      </p:sp>
    </p:spTree>
    <p:extLst>
      <p:ext uri="{BB962C8B-B14F-4D97-AF65-F5344CB8AC3E}">
        <p14:creationId xmlns:p14="http://schemas.microsoft.com/office/powerpoint/2010/main" val="2417627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F8507-3B30-FFBD-6D42-3601E38EBA4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FF59893-8A2C-5B9A-A3BC-9905BD515B1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BD05BC4-7532-DCD3-3641-377EDCE37B1B}"/>
              </a:ext>
            </a:extLst>
          </p:cNvPr>
          <p:cNvSpPr>
            <a:spLocks noGrp="1"/>
          </p:cNvSpPr>
          <p:nvPr>
            <p:ph type="dt" sz="half" idx="10"/>
          </p:nvPr>
        </p:nvSpPr>
        <p:spPr/>
        <p:txBody>
          <a:bodyPr/>
          <a:lstStyle/>
          <a:p>
            <a:fld id="{205092D3-F2B3-BC47-BDCD-33C436343C81}" type="datetimeFigureOut">
              <a:rPr lang="en-US" smtClean="0"/>
              <a:t>3/4/2025</a:t>
            </a:fld>
            <a:endParaRPr lang="en-US"/>
          </a:p>
        </p:txBody>
      </p:sp>
      <p:sp>
        <p:nvSpPr>
          <p:cNvPr id="5" name="Footer Placeholder 4">
            <a:extLst>
              <a:ext uri="{FF2B5EF4-FFF2-40B4-BE49-F238E27FC236}">
                <a16:creationId xmlns:a16="http://schemas.microsoft.com/office/drawing/2014/main" id="{56715D91-D617-7275-8EF9-44FAE2E736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A0D508-70BB-EDC1-52DD-96EDB5567E10}"/>
              </a:ext>
            </a:extLst>
          </p:cNvPr>
          <p:cNvSpPr>
            <a:spLocks noGrp="1"/>
          </p:cNvSpPr>
          <p:nvPr>
            <p:ph type="sldNum" sz="quarter" idx="12"/>
          </p:nvPr>
        </p:nvSpPr>
        <p:spPr/>
        <p:txBody>
          <a:bodyPr/>
          <a:lstStyle/>
          <a:p>
            <a:fld id="{A30F90C7-0329-1E41-A7B2-DFEBEF5AB32E}" type="slidenum">
              <a:rPr lang="en-US" smtClean="0"/>
              <a:t>‹#›</a:t>
            </a:fld>
            <a:endParaRPr lang="en-US"/>
          </a:p>
        </p:txBody>
      </p:sp>
    </p:spTree>
    <p:extLst>
      <p:ext uri="{BB962C8B-B14F-4D97-AF65-F5344CB8AC3E}">
        <p14:creationId xmlns:p14="http://schemas.microsoft.com/office/powerpoint/2010/main" val="2761424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E0FCE-D46F-0B5B-54C7-8B3BE1CC0C8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B884324F-CD04-242B-995F-3BBF305956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8718B93-E3DE-E67E-060C-4D72A3E66792}"/>
              </a:ext>
            </a:extLst>
          </p:cNvPr>
          <p:cNvSpPr>
            <a:spLocks noGrp="1"/>
          </p:cNvSpPr>
          <p:nvPr>
            <p:ph type="dt" sz="half" idx="10"/>
          </p:nvPr>
        </p:nvSpPr>
        <p:spPr/>
        <p:txBody>
          <a:bodyPr/>
          <a:lstStyle/>
          <a:p>
            <a:fld id="{205092D3-F2B3-BC47-BDCD-33C436343C81}" type="datetimeFigureOut">
              <a:rPr lang="en-US" smtClean="0"/>
              <a:t>3/4/2025</a:t>
            </a:fld>
            <a:endParaRPr lang="en-US"/>
          </a:p>
        </p:txBody>
      </p:sp>
      <p:sp>
        <p:nvSpPr>
          <p:cNvPr id="5" name="Footer Placeholder 4">
            <a:extLst>
              <a:ext uri="{FF2B5EF4-FFF2-40B4-BE49-F238E27FC236}">
                <a16:creationId xmlns:a16="http://schemas.microsoft.com/office/drawing/2014/main" id="{375BF6E7-8992-4578-F894-7CC4AFA7AA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79146B-C6A0-0B2F-88ED-159C0A183D90}"/>
              </a:ext>
            </a:extLst>
          </p:cNvPr>
          <p:cNvSpPr>
            <a:spLocks noGrp="1"/>
          </p:cNvSpPr>
          <p:nvPr>
            <p:ph type="sldNum" sz="quarter" idx="12"/>
          </p:nvPr>
        </p:nvSpPr>
        <p:spPr/>
        <p:txBody>
          <a:bodyPr/>
          <a:lstStyle/>
          <a:p>
            <a:fld id="{A30F90C7-0329-1E41-A7B2-DFEBEF5AB32E}" type="slidenum">
              <a:rPr lang="en-US" smtClean="0"/>
              <a:t>‹#›</a:t>
            </a:fld>
            <a:endParaRPr lang="en-US"/>
          </a:p>
        </p:txBody>
      </p:sp>
    </p:spTree>
    <p:extLst>
      <p:ext uri="{BB962C8B-B14F-4D97-AF65-F5344CB8AC3E}">
        <p14:creationId xmlns:p14="http://schemas.microsoft.com/office/powerpoint/2010/main" val="2060012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D61AE-9A25-35C1-0EBA-8BDBECC1218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93049E4-462B-6641-D7C9-34DC2253206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5E6FFAA7-8591-60AE-54DF-55C68E2EA6F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8377D4D-9A91-10D4-2A5B-4A5CA2CC3E05}"/>
              </a:ext>
            </a:extLst>
          </p:cNvPr>
          <p:cNvSpPr>
            <a:spLocks noGrp="1"/>
          </p:cNvSpPr>
          <p:nvPr>
            <p:ph type="dt" sz="half" idx="10"/>
          </p:nvPr>
        </p:nvSpPr>
        <p:spPr/>
        <p:txBody>
          <a:bodyPr/>
          <a:lstStyle/>
          <a:p>
            <a:fld id="{205092D3-F2B3-BC47-BDCD-33C436343C81}" type="datetimeFigureOut">
              <a:rPr lang="en-US" smtClean="0"/>
              <a:t>3/4/2025</a:t>
            </a:fld>
            <a:endParaRPr lang="en-US"/>
          </a:p>
        </p:txBody>
      </p:sp>
      <p:sp>
        <p:nvSpPr>
          <p:cNvPr id="6" name="Footer Placeholder 5">
            <a:extLst>
              <a:ext uri="{FF2B5EF4-FFF2-40B4-BE49-F238E27FC236}">
                <a16:creationId xmlns:a16="http://schemas.microsoft.com/office/drawing/2014/main" id="{ADE5A25C-6BBF-E02E-BC75-1033EC4CB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95BC37-FEC8-34B3-DF04-8061E535C2CB}"/>
              </a:ext>
            </a:extLst>
          </p:cNvPr>
          <p:cNvSpPr>
            <a:spLocks noGrp="1"/>
          </p:cNvSpPr>
          <p:nvPr>
            <p:ph type="sldNum" sz="quarter" idx="12"/>
          </p:nvPr>
        </p:nvSpPr>
        <p:spPr/>
        <p:txBody>
          <a:bodyPr/>
          <a:lstStyle/>
          <a:p>
            <a:fld id="{A30F90C7-0329-1E41-A7B2-DFEBEF5AB32E}" type="slidenum">
              <a:rPr lang="en-US" smtClean="0"/>
              <a:t>‹#›</a:t>
            </a:fld>
            <a:endParaRPr lang="en-US"/>
          </a:p>
        </p:txBody>
      </p:sp>
    </p:spTree>
    <p:extLst>
      <p:ext uri="{BB962C8B-B14F-4D97-AF65-F5344CB8AC3E}">
        <p14:creationId xmlns:p14="http://schemas.microsoft.com/office/powerpoint/2010/main" val="405110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C903D-4B82-9CA2-8DAD-881B9CC9459D}"/>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CA8E521-FDF0-CD85-7F63-8853D5AAB9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2B6B0C1-EA0F-3A87-9857-07C124D5974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EB39F278-1012-3223-0D3B-FD2EB9777B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649F162-A1E7-B7C9-BD9A-3A8F9D7A6BD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C550223D-6BB3-02C3-D81D-76D6D04F12C7}"/>
              </a:ext>
            </a:extLst>
          </p:cNvPr>
          <p:cNvSpPr>
            <a:spLocks noGrp="1"/>
          </p:cNvSpPr>
          <p:nvPr>
            <p:ph type="dt" sz="half" idx="10"/>
          </p:nvPr>
        </p:nvSpPr>
        <p:spPr/>
        <p:txBody>
          <a:bodyPr/>
          <a:lstStyle/>
          <a:p>
            <a:fld id="{205092D3-F2B3-BC47-BDCD-33C436343C81}" type="datetimeFigureOut">
              <a:rPr lang="en-US" smtClean="0"/>
              <a:t>3/4/2025</a:t>
            </a:fld>
            <a:endParaRPr lang="en-US"/>
          </a:p>
        </p:txBody>
      </p:sp>
      <p:sp>
        <p:nvSpPr>
          <p:cNvPr id="8" name="Footer Placeholder 7">
            <a:extLst>
              <a:ext uri="{FF2B5EF4-FFF2-40B4-BE49-F238E27FC236}">
                <a16:creationId xmlns:a16="http://schemas.microsoft.com/office/drawing/2014/main" id="{B0E4CB36-0870-44FB-EF7A-45D02EFA2C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D5241D9-F3D2-3EF5-D834-7C337FA7368F}"/>
              </a:ext>
            </a:extLst>
          </p:cNvPr>
          <p:cNvSpPr>
            <a:spLocks noGrp="1"/>
          </p:cNvSpPr>
          <p:nvPr>
            <p:ph type="sldNum" sz="quarter" idx="12"/>
          </p:nvPr>
        </p:nvSpPr>
        <p:spPr/>
        <p:txBody>
          <a:bodyPr/>
          <a:lstStyle/>
          <a:p>
            <a:fld id="{A30F90C7-0329-1E41-A7B2-DFEBEF5AB32E}" type="slidenum">
              <a:rPr lang="en-US" smtClean="0"/>
              <a:t>‹#›</a:t>
            </a:fld>
            <a:endParaRPr lang="en-US"/>
          </a:p>
        </p:txBody>
      </p:sp>
    </p:spTree>
    <p:extLst>
      <p:ext uri="{BB962C8B-B14F-4D97-AF65-F5344CB8AC3E}">
        <p14:creationId xmlns:p14="http://schemas.microsoft.com/office/powerpoint/2010/main" val="2591650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B3AAE-525E-43E8-3869-3EF50B796AFE}"/>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47525730-F401-5CFB-1E24-B5A40193CE32}"/>
              </a:ext>
            </a:extLst>
          </p:cNvPr>
          <p:cNvSpPr>
            <a:spLocks noGrp="1"/>
          </p:cNvSpPr>
          <p:nvPr>
            <p:ph type="dt" sz="half" idx="10"/>
          </p:nvPr>
        </p:nvSpPr>
        <p:spPr/>
        <p:txBody>
          <a:bodyPr/>
          <a:lstStyle/>
          <a:p>
            <a:fld id="{205092D3-F2B3-BC47-BDCD-33C436343C81}" type="datetimeFigureOut">
              <a:rPr lang="en-US" smtClean="0"/>
              <a:t>3/4/2025</a:t>
            </a:fld>
            <a:endParaRPr lang="en-US"/>
          </a:p>
        </p:txBody>
      </p:sp>
      <p:sp>
        <p:nvSpPr>
          <p:cNvPr id="4" name="Footer Placeholder 3">
            <a:extLst>
              <a:ext uri="{FF2B5EF4-FFF2-40B4-BE49-F238E27FC236}">
                <a16:creationId xmlns:a16="http://schemas.microsoft.com/office/drawing/2014/main" id="{4753644C-6C69-E87B-AAA8-025E8EF5111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D0DB5F4-7FEE-C295-8E6B-3A18571EDAB2}"/>
              </a:ext>
            </a:extLst>
          </p:cNvPr>
          <p:cNvSpPr>
            <a:spLocks noGrp="1"/>
          </p:cNvSpPr>
          <p:nvPr>
            <p:ph type="sldNum" sz="quarter" idx="12"/>
          </p:nvPr>
        </p:nvSpPr>
        <p:spPr/>
        <p:txBody>
          <a:bodyPr/>
          <a:lstStyle/>
          <a:p>
            <a:fld id="{A30F90C7-0329-1E41-A7B2-DFEBEF5AB32E}" type="slidenum">
              <a:rPr lang="en-US" smtClean="0"/>
              <a:t>‹#›</a:t>
            </a:fld>
            <a:endParaRPr lang="en-US"/>
          </a:p>
        </p:txBody>
      </p:sp>
    </p:spTree>
    <p:extLst>
      <p:ext uri="{BB962C8B-B14F-4D97-AF65-F5344CB8AC3E}">
        <p14:creationId xmlns:p14="http://schemas.microsoft.com/office/powerpoint/2010/main" val="3146335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641341-5B5A-3661-84FD-26C1A34DDE73}"/>
              </a:ext>
            </a:extLst>
          </p:cNvPr>
          <p:cNvSpPr>
            <a:spLocks noGrp="1"/>
          </p:cNvSpPr>
          <p:nvPr>
            <p:ph type="dt" sz="half" idx="10"/>
          </p:nvPr>
        </p:nvSpPr>
        <p:spPr/>
        <p:txBody>
          <a:bodyPr/>
          <a:lstStyle/>
          <a:p>
            <a:fld id="{205092D3-F2B3-BC47-BDCD-33C436343C81}" type="datetimeFigureOut">
              <a:rPr lang="en-US" smtClean="0"/>
              <a:t>3/4/2025</a:t>
            </a:fld>
            <a:endParaRPr lang="en-US"/>
          </a:p>
        </p:txBody>
      </p:sp>
      <p:sp>
        <p:nvSpPr>
          <p:cNvPr id="3" name="Footer Placeholder 2">
            <a:extLst>
              <a:ext uri="{FF2B5EF4-FFF2-40B4-BE49-F238E27FC236}">
                <a16:creationId xmlns:a16="http://schemas.microsoft.com/office/drawing/2014/main" id="{DF34354C-8C67-0715-A256-06CDBF68667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5BE675C-F1E6-0827-F842-0E455A6716BE}"/>
              </a:ext>
            </a:extLst>
          </p:cNvPr>
          <p:cNvSpPr>
            <a:spLocks noGrp="1"/>
          </p:cNvSpPr>
          <p:nvPr>
            <p:ph type="sldNum" sz="quarter" idx="12"/>
          </p:nvPr>
        </p:nvSpPr>
        <p:spPr/>
        <p:txBody>
          <a:bodyPr/>
          <a:lstStyle/>
          <a:p>
            <a:fld id="{A30F90C7-0329-1E41-A7B2-DFEBEF5AB32E}" type="slidenum">
              <a:rPr lang="en-US" smtClean="0"/>
              <a:t>‹#›</a:t>
            </a:fld>
            <a:endParaRPr lang="en-US"/>
          </a:p>
        </p:txBody>
      </p:sp>
    </p:spTree>
    <p:extLst>
      <p:ext uri="{BB962C8B-B14F-4D97-AF65-F5344CB8AC3E}">
        <p14:creationId xmlns:p14="http://schemas.microsoft.com/office/powerpoint/2010/main" val="1686022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3E31D-E085-D5D6-CC3F-379C19F1F72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D12B718D-A688-CBB7-CF66-689E1CA767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9DF54506-8BAA-3DE6-FB55-29BD2D6384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D510389-1E93-B85F-6A27-7BDECD09EBBC}"/>
              </a:ext>
            </a:extLst>
          </p:cNvPr>
          <p:cNvSpPr>
            <a:spLocks noGrp="1"/>
          </p:cNvSpPr>
          <p:nvPr>
            <p:ph type="dt" sz="half" idx="10"/>
          </p:nvPr>
        </p:nvSpPr>
        <p:spPr/>
        <p:txBody>
          <a:bodyPr/>
          <a:lstStyle/>
          <a:p>
            <a:fld id="{205092D3-F2B3-BC47-BDCD-33C436343C81}" type="datetimeFigureOut">
              <a:rPr lang="en-US" smtClean="0"/>
              <a:t>3/4/2025</a:t>
            </a:fld>
            <a:endParaRPr lang="en-US"/>
          </a:p>
        </p:txBody>
      </p:sp>
      <p:sp>
        <p:nvSpPr>
          <p:cNvPr id="6" name="Footer Placeholder 5">
            <a:extLst>
              <a:ext uri="{FF2B5EF4-FFF2-40B4-BE49-F238E27FC236}">
                <a16:creationId xmlns:a16="http://schemas.microsoft.com/office/drawing/2014/main" id="{4E8A36CA-4E60-7024-10B5-D3DF1E65E6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BE4D01-BA22-5B42-952E-6F7918789499}"/>
              </a:ext>
            </a:extLst>
          </p:cNvPr>
          <p:cNvSpPr>
            <a:spLocks noGrp="1"/>
          </p:cNvSpPr>
          <p:nvPr>
            <p:ph type="sldNum" sz="quarter" idx="12"/>
          </p:nvPr>
        </p:nvSpPr>
        <p:spPr/>
        <p:txBody>
          <a:bodyPr/>
          <a:lstStyle/>
          <a:p>
            <a:fld id="{A30F90C7-0329-1E41-A7B2-DFEBEF5AB32E}" type="slidenum">
              <a:rPr lang="en-US" smtClean="0"/>
              <a:t>‹#›</a:t>
            </a:fld>
            <a:endParaRPr lang="en-US"/>
          </a:p>
        </p:txBody>
      </p:sp>
    </p:spTree>
    <p:extLst>
      <p:ext uri="{BB962C8B-B14F-4D97-AF65-F5344CB8AC3E}">
        <p14:creationId xmlns:p14="http://schemas.microsoft.com/office/powerpoint/2010/main" val="2906968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DAD6C-6BA7-1465-ED8D-F3A6F40FCCD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E83B52F4-22C9-FC60-11BD-F2DE67F673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48BDCC-327A-8BA2-2411-F62C1C5C9E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1909178-20C0-8D5D-13A2-9F0F6A044E66}"/>
              </a:ext>
            </a:extLst>
          </p:cNvPr>
          <p:cNvSpPr>
            <a:spLocks noGrp="1"/>
          </p:cNvSpPr>
          <p:nvPr>
            <p:ph type="dt" sz="half" idx="10"/>
          </p:nvPr>
        </p:nvSpPr>
        <p:spPr/>
        <p:txBody>
          <a:bodyPr/>
          <a:lstStyle/>
          <a:p>
            <a:fld id="{205092D3-F2B3-BC47-BDCD-33C436343C81}" type="datetimeFigureOut">
              <a:rPr lang="en-US" smtClean="0"/>
              <a:t>3/4/2025</a:t>
            </a:fld>
            <a:endParaRPr lang="en-US"/>
          </a:p>
        </p:txBody>
      </p:sp>
      <p:sp>
        <p:nvSpPr>
          <p:cNvPr id="6" name="Footer Placeholder 5">
            <a:extLst>
              <a:ext uri="{FF2B5EF4-FFF2-40B4-BE49-F238E27FC236}">
                <a16:creationId xmlns:a16="http://schemas.microsoft.com/office/drawing/2014/main" id="{1A1A7B48-81F5-4C6C-152C-1C82B9342E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53577B-F085-4FE5-203F-B86037A40DF9}"/>
              </a:ext>
            </a:extLst>
          </p:cNvPr>
          <p:cNvSpPr>
            <a:spLocks noGrp="1"/>
          </p:cNvSpPr>
          <p:nvPr>
            <p:ph type="sldNum" sz="quarter" idx="12"/>
          </p:nvPr>
        </p:nvSpPr>
        <p:spPr/>
        <p:txBody>
          <a:bodyPr/>
          <a:lstStyle/>
          <a:p>
            <a:fld id="{A30F90C7-0329-1E41-A7B2-DFEBEF5AB32E}" type="slidenum">
              <a:rPr lang="en-US" smtClean="0"/>
              <a:t>‹#›</a:t>
            </a:fld>
            <a:endParaRPr lang="en-US"/>
          </a:p>
        </p:txBody>
      </p:sp>
    </p:spTree>
    <p:extLst>
      <p:ext uri="{BB962C8B-B14F-4D97-AF65-F5344CB8AC3E}">
        <p14:creationId xmlns:p14="http://schemas.microsoft.com/office/powerpoint/2010/main" val="725230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95600D-DA47-8ACD-B167-F5BFD273B1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2BD8F83-C7D5-0C33-1A99-1647548E9C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A231ABB-99C3-303C-4E77-354002DA7F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5092D3-F2B3-BC47-BDCD-33C436343C81}" type="datetimeFigureOut">
              <a:rPr lang="en-US" smtClean="0"/>
              <a:t>3/4/2025</a:t>
            </a:fld>
            <a:endParaRPr lang="en-US"/>
          </a:p>
        </p:txBody>
      </p:sp>
      <p:sp>
        <p:nvSpPr>
          <p:cNvPr id="5" name="Footer Placeholder 4">
            <a:extLst>
              <a:ext uri="{FF2B5EF4-FFF2-40B4-BE49-F238E27FC236}">
                <a16:creationId xmlns:a16="http://schemas.microsoft.com/office/drawing/2014/main" id="{639BF8FA-D41A-3F96-6658-77902A4773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FA4C89-C7BF-FAE8-2443-E423D843BE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0F90C7-0329-1E41-A7B2-DFEBEF5AB32E}" type="slidenum">
              <a:rPr lang="en-US" smtClean="0"/>
              <a:t>‹#›</a:t>
            </a:fld>
            <a:endParaRPr lang="en-US"/>
          </a:p>
        </p:txBody>
      </p:sp>
    </p:spTree>
    <p:extLst>
      <p:ext uri="{BB962C8B-B14F-4D97-AF65-F5344CB8AC3E}">
        <p14:creationId xmlns:p14="http://schemas.microsoft.com/office/powerpoint/2010/main" val="1064091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durham.ac.uk/departments/academic/school-government-international-affairs/"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tes.com/teaching-resource/understanding-british-democracy-interactive-map-12712450" TargetMode="External"/><Relationship Id="rId5" Type="http://schemas.openxmlformats.org/officeDocument/2006/relationships/hyperlink" Target="http://victorianelectionviolence.uk/interactive-map/" TargetMode="External"/><Relationship Id="rId4" Type="http://schemas.openxmlformats.org/officeDocument/2006/relationships/hyperlink" Target="http://victorianelectionviolence.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22A397E7-BF60-45B2-84C7-B074B76C37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picture containing text, book&#10;&#10;Description automatically generated">
            <a:extLst>
              <a:ext uri="{FF2B5EF4-FFF2-40B4-BE49-F238E27FC236}">
                <a16:creationId xmlns:a16="http://schemas.microsoft.com/office/drawing/2014/main" id="{387BE574-11DB-7C31-F690-22CDAF0B708E}"/>
              </a:ext>
            </a:extLst>
          </p:cNvPr>
          <p:cNvPicPr>
            <a:picLocks noChangeAspect="1"/>
          </p:cNvPicPr>
          <p:nvPr/>
        </p:nvPicPr>
        <p:blipFill rotWithShape="1">
          <a:blip r:embed="rId2">
            <a:alphaModFix/>
          </a:blip>
          <a:srcRect l="35" r="13481"/>
          <a:stretch/>
        </p:blipFill>
        <p:spPr>
          <a:xfrm>
            <a:off x="4283902" y="10"/>
            <a:ext cx="7908098" cy="6857992"/>
          </a:xfrm>
          <a:prstGeom prst="rect">
            <a:avLst/>
          </a:prstGeom>
        </p:spPr>
      </p:pic>
      <p:sp>
        <p:nvSpPr>
          <p:cNvPr id="21" name="Rectangle 20">
            <a:extLst>
              <a:ext uri="{FF2B5EF4-FFF2-40B4-BE49-F238E27FC236}">
                <a16:creationId xmlns:a16="http://schemas.microsoft.com/office/drawing/2014/main" id="{890DEF05-784E-4B61-89E4-04C4ECF4E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A36C42B-B983-ABC6-FA13-47781FEAFE73}"/>
              </a:ext>
            </a:extLst>
          </p:cNvPr>
          <p:cNvSpPr>
            <a:spLocks noGrp="1"/>
          </p:cNvSpPr>
          <p:nvPr>
            <p:ph type="ctrTitle"/>
          </p:nvPr>
        </p:nvSpPr>
        <p:spPr>
          <a:xfrm>
            <a:off x="728663" y="1115219"/>
            <a:ext cx="5505449" cy="2387600"/>
          </a:xfrm>
        </p:spPr>
        <p:txBody>
          <a:bodyPr>
            <a:normAutofit/>
          </a:bodyPr>
          <a:lstStyle/>
          <a:p>
            <a:pPr algn="l"/>
            <a:r>
              <a:rPr lang="en-US" sz="3500" b="1">
                <a:solidFill>
                  <a:schemeClr val="bg1"/>
                </a:solidFill>
              </a:rPr>
              <a:t>Get Out and Vote!</a:t>
            </a:r>
            <a:br>
              <a:rPr lang="en-US" sz="3500" b="1">
                <a:solidFill>
                  <a:schemeClr val="bg1"/>
                </a:solidFill>
              </a:rPr>
            </a:br>
            <a:br>
              <a:rPr lang="en-US" sz="3500" b="1">
                <a:solidFill>
                  <a:schemeClr val="bg1"/>
                </a:solidFill>
              </a:rPr>
            </a:br>
            <a:r>
              <a:rPr lang="en-US" sz="3500">
                <a:solidFill>
                  <a:schemeClr val="bg1"/>
                </a:solidFill>
              </a:rPr>
              <a:t>Reflection on the 1868 North Durham Election at Beamish</a:t>
            </a:r>
          </a:p>
        </p:txBody>
      </p:sp>
      <p:cxnSp>
        <p:nvCxnSpPr>
          <p:cNvPr id="23" name="Straight Connector 22">
            <a:extLst>
              <a:ext uri="{FF2B5EF4-FFF2-40B4-BE49-F238E27FC236}">
                <a16:creationId xmlns:a16="http://schemas.microsoft.com/office/drawing/2014/main" id="{C41BAEC7-F7B0-4224-8B18-8F74B7D87F0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EDAEA072-B297-FC00-0B11-3B3D597F922F}"/>
              </a:ext>
            </a:extLst>
          </p:cNvPr>
          <p:cNvGrpSpPr/>
          <p:nvPr/>
        </p:nvGrpSpPr>
        <p:grpSpPr>
          <a:xfrm>
            <a:off x="128585" y="5007129"/>
            <a:ext cx="2424362" cy="1667994"/>
            <a:chOff x="128585" y="5007129"/>
            <a:chExt cx="2424362" cy="1667994"/>
          </a:xfrm>
        </p:grpSpPr>
        <p:sp>
          <p:nvSpPr>
            <p:cNvPr id="6" name="TextBox 5">
              <a:extLst>
                <a:ext uri="{FF2B5EF4-FFF2-40B4-BE49-F238E27FC236}">
                  <a16:creationId xmlns:a16="http://schemas.microsoft.com/office/drawing/2014/main" id="{B4D694A0-B37D-0B84-9CE7-D23F37E5EFA3}"/>
                </a:ext>
              </a:extLst>
            </p:cNvPr>
            <p:cNvSpPr txBox="1"/>
            <p:nvPr/>
          </p:nvSpPr>
          <p:spPr>
            <a:xfrm>
              <a:off x="128585" y="5007129"/>
              <a:ext cx="2424362" cy="369332"/>
            </a:xfrm>
            <a:prstGeom prst="rect">
              <a:avLst/>
            </a:prstGeom>
            <a:noFill/>
          </p:spPr>
          <p:txBody>
            <a:bodyPr wrap="square" rtlCol="0">
              <a:spAutoFit/>
            </a:bodyPr>
            <a:lstStyle/>
            <a:p>
              <a:r>
                <a:rPr lang="en-US" dirty="0">
                  <a:solidFill>
                    <a:schemeClr val="bg1"/>
                  </a:solidFill>
                  <a:latin typeface="Comic Sans MS" panose="030F0902030302020204" pitchFamily="66" charset="0"/>
                </a:rPr>
                <a:t>In collaboration with</a:t>
              </a:r>
            </a:p>
          </p:txBody>
        </p:sp>
        <p:pic>
          <p:nvPicPr>
            <p:cNvPr id="7" name="Picture 6">
              <a:hlinkClick r:id="rId3"/>
              <a:extLst>
                <a:ext uri="{FF2B5EF4-FFF2-40B4-BE49-F238E27FC236}">
                  <a16:creationId xmlns:a16="http://schemas.microsoft.com/office/drawing/2014/main" id="{CD57454E-5A97-20FE-49A5-F15D86B162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3738" y="5376461"/>
              <a:ext cx="1945543" cy="1298662"/>
            </a:xfrm>
            <a:prstGeom prst="rect">
              <a:avLst/>
            </a:prstGeom>
          </p:spPr>
        </p:pic>
      </p:grpSp>
    </p:spTree>
    <p:extLst>
      <p:ext uri="{BB962C8B-B14F-4D97-AF65-F5344CB8AC3E}">
        <p14:creationId xmlns:p14="http://schemas.microsoft.com/office/powerpoint/2010/main" val="3576125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308AE-209C-3DD1-3A24-C2CE7325B9A7}"/>
              </a:ext>
            </a:extLst>
          </p:cNvPr>
          <p:cNvSpPr>
            <a:spLocks noGrp="1"/>
          </p:cNvSpPr>
          <p:nvPr>
            <p:ph type="title"/>
          </p:nvPr>
        </p:nvSpPr>
        <p:spPr/>
        <p:txBody>
          <a:bodyPr/>
          <a:lstStyle/>
          <a:p>
            <a:r>
              <a:rPr lang="en-US" dirty="0">
                <a:latin typeface="Comic Sans MS" panose="030F0902030302020204" pitchFamily="66" charset="0"/>
              </a:rPr>
              <a:t>Result of the 1868 General Election</a:t>
            </a:r>
          </a:p>
        </p:txBody>
      </p:sp>
      <p:pic>
        <p:nvPicPr>
          <p:cNvPr id="6" name="Content Placeholder 5" descr="Table&#10;&#10;Description automatically generated">
            <a:extLst>
              <a:ext uri="{FF2B5EF4-FFF2-40B4-BE49-F238E27FC236}">
                <a16:creationId xmlns:a16="http://schemas.microsoft.com/office/drawing/2014/main" id="{23C47961-AFA2-BA09-07E2-63A9C65513DF}"/>
              </a:ext>
            </a:extLst>
          </p:cNvPr>
          <p:cNvPicPr>
            <a:picLocks noGrp="1" noChangeAspect="1"/>
          </p:cNvPicPr>
          <p:nvPr>
            <p:ph idx="1"/>
          </p:nvPr>
        </p:nvPicPr>
        <p:blipFill>
          <a:blip r:embed="rId2"/>
          <a:stretch>
            <a:fillRect/>
          </a:stretch>
        </p:blipFill>
        <p:spPr>
          <a:xfrm>
            <a:off x="569501" y="1490663"/>
            <a:ext cx="10784299" cy="3171031"/>
          </a:xfrm>
        </p:spPr>
      </p:pic>
      <p:sp>
        <p:nvSpPr>
          <p:cNvPr id="7" name="TextBox 6">
            <a:extLst>
              <a:ext uri="{FF2B5EF4-FFF2-40B4-BE49-F238E27FC236}">
                <a16:creationId xmlns:a16="http://schemas.microsoft.com/office/drawing/2014/main" id="{62EEDDC7-71F2-4D1D-3EBE-50A226F979CA}"/>
              </a:ext>
            </a:extLst>
          </p:cNvPr>
          <p:cNvSpPr txBox="1"/>
          <p:nvPr/>
        </p:nvSpPr>
        <p:spPr>
          <a:xfrm>
            <a:off x="569500" y="4661694"/>
            <a:ext cx="10784299" cy="1631216"/>
          </a:xfrm>
          <a:prstGeom prst="rect">
            <a:avLst/>
          </a:prstGeom>
          <a:noFill/>
        </p:spPr>
        <p:txBody>
          <a:bodyPr wrap="square" rtlCol="0">
            <a:spAutoFit/>
          </a:bodyPr>
          <a:lstStyle/>
          <a:p>
            <a:r>
              <a:rPr lang="en-US" sz="2000" dirty="0">
                <a:latin typeface="Comic Sans MS" panose="030F0902030302020204" pitchFamily="66" charset="0"/>
              </a:rPr>
              <a:t>Disraeli’s gamble did not pay off – William Gladstone became Prime Minister and formed a government.</a:t>
            </a:r>
          </a:p>
          <a:p>
            <a:endParaRPr lang="en-US" sz="2000" dirty="0">
              <a:latin typeface="Comic Sans MS" panose="030F0902030302020204" pitchFamily="66" charset="0"/>
            </a:endParaRPr>
          </a:p>
          <a:p>
            <a:r>
              <a:rPr lang="en-US" sz="2000" dirty="0">
                <a:latin typeface="Comic Sans MS" panose="030F0902030302020204" pitchFamily="66" charset="0"/>
              </a:rPr>
              <a:t>However, in 1874 Disraeli’s Conservatives would go on to win a decisive electoral victory against splintered Liberals.</a:t>
            </a:r>
          </a:p>
        </p:txBody>
      </p:sp>
    </p:spTree>
    <p:extLst>
      <p:ext uri="{BB962C8B-B14F-4D97-AF65-F5344CB8AC3E}">
        <p14:creationId xmlns:p14="http://schemas.microsoft.com/office/powerpoint/2010/main" val="478117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308AE-209C-3DD1-3A24-C2CE7325B9A7}"/>
              </a:ext>
            </a:extLst>
          </p:cNvPr>
          <p:cNvSpPr>
            <a:spLocks noGrp="1"/>
          </p:cNvSpPr>
          <p:nvPr>
            <p:ph type="title"/>
          </p:nvPr>
        </p:nvSpPr>
        <p:spPr/>
        <p:txBody>
          <a:bodyPr/>
          <a:lstStyle/>
          <a:p>
            <a:r>
              <a:rPr lang="en-US" dirty="0">
                <a:latin typeface="Comic Sans MS" panose="030F0902030302020204" pitchFamily="66" charset="0"/>
              </a:rPr>
              <a:t>What Happened in North Durham?</a:t>
            </a:r>
          </a:p>
        </p:txBody>
      </p:sp>
      <p:sp>
        <p:nvSpPr>
          <p:cNvPr id="3" name="Content Placeholder 2">
            <a:extLst>
              <a:ext uri="{FF2B5EF4-FFF2-40B4-BE49-F238E27FC236}">
                <a16:creationId xmlns:a16="http://schemas.microsoft.com/office/drawing/2014/main" id="{341A32B1-2D69-E5C9-F54C-4736394B4CA5}"/>
              </a:ext>
            </a:extLst>
          </p:cNvPr>
          <p:cNvSpPr>
            <a:spLocks noGrp="1"/>
          </p:cNvSpPr>
          <p:nvPr>
            <p:ph idx="1"/>
          </p:nvPr>
        </p:nvSpPr>
        <p:spPr/>
        <p:txBody>
          <a:bodyPr>
            <a:normAutofit fontScale="92500" lnSpcReduction="10000"/>
          </a:bodyPr>
          <a:lstStyle/>
          <a:p>
            <a:pPr marL="0" indent="0">
              <a:buNone/>
            </a:pPr>
            <a:r>
              <a:rPr lang="en-US" dirty="0">
                <a:latin typeface="Comic Sans MS" panose="030F0902030302020204" pitchFamily="66" charset="0"/>
              </a:rPr>
              <a:t>The 1868 North Durham Election result:</a:t>
            </a:r>
          </a:p>
          <a:p>
            <a:pPr marL="0" indent="0">
              <a:buNone/>
            </a:pPr>
            <a:endParaRPr lang="en-US" dirty="0">
              <a:latin typeface="Comic Sans MS" panose="030F0902030302020204" pitchFamily="66" charset="0"/>
            </a:endParaRPr>
          </a:p>
          <a:p>
            <a:pPr marL="0" indent="0">
              <a:buNone/>
            </a:pPr>
            <a:endParaRPr lang="en-US" dirty="0">
              <a:latin typeface="Comic Sans MS" panose="030F0902030302020204" pitchFamily="66" charset="0"/>
            </a:endParaRPr>
          </a:p>
          <a:p>
            <a:pPr marL="0" indent="0">
              <a:buNone/>
            </a:pPr>
            <a:endParaRPr lang="en-US" dirty="0">
              <a:latin typeface="Comic Sans MS" panose="030F0902030302020204" pitchFamily="66" charset="0"/>
            </a:endParaRPr>
          </a:p>
          <a:p>
            <a:pPr marL="0" indent="0">
              <a:buNone/>
            </a:pPr>
            <a:endParaRPr lang="en-US" dirty="0">
              <a:latin typeface="Comic Sans MS" panose="030F0902030302020204" pitchFamily="66" charset="0"/>
            </a:endParaRPr>
          </a:p>
          <a:p>
            <a:pPr marL="0" indent="0">
              <a:buNone/>
            </a:pPr>
            <a:endParaRPr lang="en-US" dirty="0">
              <a:latin typeface="Comic Sans MS" panose="030F0902030302020204" pitchFamily="66" charset="0"/>
            </a:endParaRPr>
          </a:p>
          <a:p>
            <a:pPr marL="0" indent="0">
              <a:buNone/>
            </a:pPr>
            <a:endParaRPr lang="en-US" dirty="0">
              <a:latin typeface="Comic Sans MS" panose="030F0902030302020204" pitchFamily="66" charset="0"/>
            </a:endParaRPr>
          </a:p>
          <a:p>
            <a:pPr marL="0" indent="0">
              <a:buNone/>
            </a:pPr>
            <a:endParaRPr lang="en-US" dirty="0">
              <a:latin typeface="Comic Sans MS" panose="030F0902030302020204" pitchFamily="66" charset="0"/>
            </a:endParaRPr>
          </a:p>
          <a:p>
            <a:pPr marL="0" indent="0">
              <a:buNone/>
            </a:pPr>
            <a:r>
              <a:rPr lang="en-US" dirty="0">
                <a:latin typeface="Comic Sans MS" panose="030F0902030302020204" pitchFamily="66" charset="0"/>
              </a:rPr>
              <a:t>Although the electorate nearly doubled since the last election, the turnout stayed roughly the same.</a:t>
            </a:r>
          </a:p>
        </p:txBody>
      </p:sp>
      <p:graphicFrame>
        <p:nvGraphicFramePr>
          <p:cNvPr id="4" name="Table 4">
            <a:extLst>
              <a:ext uri="{FF2B5EF4-FFF2-40B4-BE49-F238E27FC236}">
                <a16:creationId xmlns:a16="http://schemas.microsoft.com/office/drawing/2014/main" id="{97A78462-C224-3ED6-D107-35B6E29025A5}"/>
              </a:ext>
            </a:extLst>
          </p:cNvPr>
          <p:cNvGraphicFramePr>
            <a:graphicFrameLocks noGrp="1"/>
          </p:cNvGraphicFramePr>
          <p:nvPr/>
        </p:nvGraphicFramePr>
        <p:xfrm>
          <a:off x="2032000" y="2434166"/>
          <a:ext cx="7340600" cy="2595880"/>
        </p:xfrm>
        <a:graphic>
          <a:graphicData uri="http://schemas.openxmlformats.org/drawingml/2006/table">
            <a:tbl>
              <a:tblPr firstRow="1" bandRow="1">
                <a:tableStyleId>{073A0DAA-6AF3-43AB-8588-CEC1D06C72B9}</a:tableStyleId>
              </a:tblPr>
              <a:tblGrid>
                <a:gridCol w="3197225">
                  <a:extLst>
                    <a:ext uri="{9D8B030D-6E8A-4147-A177-3AD203B41FA5}">
                      <a16:colId xmlns:a16="http://schemas.microsoft.com/office/drawing/2014/main" val="3585732703"/>
                    </a:ext>
                  </a:extLst>
                </a:gridCol>
                <a:gridCol w="1614488">
                  <a:extLst>
                    <a:ext uri="{9D8B030D-6E8A-4147-A177-3AD203B41FA5}">
                      <a16:colId xmlns:a16="http://schemas.microsoft.com/office/drawing/2014/main" val="1956478582"/>
                    </a:ext>
                  </a:extLst>
                </a:gridCol>
                <a:gridCol w="1228725">
                  <a:extLst>
                    <a:ext uri="{9D8B030D-6E8A-4147-A177-3AD203B41FA5}">
                      <a16:colId xmlns:a16="http://schemas.microsoft.com/office/drawing/2014/main" val="1918580117"/>
                    </a:ext>
                  </a:extLst>
                </a:gridCol>
                <a:gridCol w="1300162">
                  <a:extLst>
                    <a:ext uri="{9D8B030D-6E8A-4147-A177-3AD203B41FA5}">
                      <a16:colId xmlns:a16="http://schemas.microsoft.com/office/drawing/2014/main" val="1508999534"/>
                    </a:ext>
                  </a:extLst>
                </a:gridCol>
              </a:tblGrid>
              <a:tr h="370840">
                <a:tc>
                  <a:txBody>
                    <a:bodyPr/>
                    <a:lstStyle/>
                    <a:p>
                      <a:r>
                        <a:rPr lang="en-US" dirty="0">
                          <a:latin typeface="Comic Sans MS" panose="030F0902030302020204" pitchFamily="66" charset="0"/>
                        </a:rPr>
                        <a:t>Candidate</a:t>
                      </a:r>
                    </a:p>
                  </a:txBody>
                  <a:tcPr/>
                </a:tc>
                <a:tc>
                  <a:txBody>
                    <a:bodyPr/>
                    <a:lstStyle/>
                    <a:p>
                      <a:r>
                        <a:rPr lang="en-US" dirty="0">
                          <a:latin typeface="Comic Sans MS" panose="030F0902030302020204" pitchFamily="66" charset="0"/>
                        </a:rPr>
                        <a:t>Votes</a:t>
                      </a:r>
                    </a:p>
                  </a:txBody>
                  <a:tcPr/>
                </a:tc>
                <a:tc>
                  <a:txBody>
                    <a:bodyPr/>
                    <a:lstStyle/>
                    <a:p>
                      <a:r>
                        <a:rPr lang="en-US" dirty="0">
                          <a:latin typeface="Comic Sans MS" panose="030F0902030302020204" pitchFamily="66" charset="0"/>
                        </a:rPr>
                        <a:t>Percent</a:t>
                      </a:r>
                    </a:p>
                  </a:txBody>
                  <a:tcPr/>
                </a:tc>
                <a:tc>
                  <a:txBody>
                    <a:bodyPr/>
                    <a:lstStyle/>
                    <a:p>
                      <a:endParaRPr lang="en-US" dirty="0">
                        <a:latin typeface="Comic Sans MS" panose="030F0902030302020204" pitchFamily="66" charset="0"/>
                      </a:endParaRPr>
                    </a:p>
                  </a:txBody>
                  <a:tcPr/>
                </a:tc>
                <a:extLst>
                  <a:ext uri="{0D108BD9-81ED-4DB2-BD59-A6C34878D82A}">
                    <a16:rowId xmlns:a16="http://schemas.microsoft.com/office/drawing/2014/main" val="1726747248"/>
                  </a:ext>
                </a:extLst>
              </a:tr>
              <a:tr h="370840">
                <a:tc>
                  <a:txBody>
                    <a:bodyPr/>
                    <a:lstStyle/>
                    <a:p>
                      <a:r>
                        <a:rPr lang="en-US" dirty="0">
                          <a:latin typeface="Comic Sans MS" panose="030F0902030302020204" pitchFamily="66" charset="0"/>
                        </a:rPr>
                        <a:t>George Elliot</a:t>
                      </a:r>
                    </a:p>
                  </a:txBody>
                  <a:tcPr/>
                </a:tc>
                <a:tc>
                  <a:txBody>
                    <a:bodyPr/>
                    <a:lstStyle/>
                    <a:p>
                      <a:pPr algn="r"/>
                      <a:r>
                        <a:rPr lang="en-US" dirty="0">
                          <a:latin typeface="Comic Sans MS" panose="030F0902030302020204" pitchFamily="66" charset="0"/>
                        </a:rPr>
                        <a:t>4,649</a:t>
                      </a:r>
                    </a:p>
                  </a:txBody>
                  <a:tcPr/>
                </a:tc>
                <a:tc>
                  <a:txBody>
                    <a:bodyPr/>
                    <a:lstStyle/>
                    <a:p>
                      <a:pPr algn="r"/>
                      <a:r>
                        <a:rPr lang="en-US" dirty="0">
                          <a:latin typeface="Comic Sans MS" panose="030F0902030302020204" pitchFamily="66" charset="0"/>
                        </a:rPr>
                        <a:t>37.2</a:t>
                      </a:r>
                    </a:p>
                  </a:txBody>
                  <a:tcPr/>
                </a:tc>
                <a:tc>
                  <a:txBody>
                    <a:bodyPr/>
                    <a:lstStyle/>
                    <a:p>
                      <a:endParaRPr lang="en-US" dirty="0">
                        <a:latin typeface="Comic Sans MS" panose="030F0902030302020204" pitchFamily="66" charset="0"/>
                      </a:endParaRPr>
                    </a:p>
                  </a:txBody>
                  <a:tcPr/>
                </a:tc>
                <a:extLst>
                  <a:ext uri="{0D108BD9-81ED-4DB2-BD59-A6C34878D82A}">
                    <a16:rowId xmlns:a16="http://schemas.microsoft.com/office/drawing/2014/main" val="2008964984"/>
                  </a:ext>
                </a:extLst>
              </a:tr>
              <a:tr h="370840">
                <a:tc>
                  <a:txBody>
                    <a:bodyPr/>
                    <a:lstStyle/>
                    <a:p>
                      <a:r>
                        <a:rPr lang="en-US" dirty="0">
                          <a:latin typeface="Comic Sans MS" panose="030F0902030302020204" pitchFamily="66" charset="0"/>
                        </a:rPr>
                        <a:t>Hedworth Williamson</a:t>
                      </a:r>
                    </a:p>
                  </a:txBody>
                  <a:tcPr/>
                </a:tc>
                <a:tc>
                  <a:txBody>
                    <a:bodyPr/>
                    <a:lstStyle/>
                    <a:p>
                      <a:pPr algn="r"/>
                      <a:r>
                        <a:rPr lang="en-US" dirty="0">
                          <a:latin typeface="Comic Sans MS" panose="030F0902030302020204" pitchFamily="66" charset="0"/>
                        </a:rPr>
                        <a:t>4,011</a:t>
                      </a:r>
                    </a:p>
                  </a:txBody>
                  <a:tcPr/>
                </a:tc>
                <a:tc>
                  <a:txBody>
                    <a:bodyPr/>
                    <a:lstStyle/>
                    <a:p>
                      <a:pPr algn="r"/>
                      <a:r>
                        <a:rPr lang="en-US" dirty="0">
                          <a:latin typeface="Comic Sans MS" panose="030F0902030302020204" pitchFamily="66" charset="0"/>
                        </a:rPr>
                        <a:t>32.1</a:t>
                      </a:r>
                    </a:p>
                  </a:txBody>
                  <a:tcPr/>
                </a:tc>
                <a:tc>
                  <a:txBody>
                    <a:bodyPr/>
                    <a:lstStyle/>
                    <a:p>
                      <a:endParaRPr lang="en-US" dirty="0">
                        <a:latin typeface="Comic Sans MS" panose="030F0902030302020204" pitchFamily="66" charset="0"/>
                      </a:endParaRPr>
                    </a:p>
                  </a:txBody>
                  <a:tcPr/>
                </a:tc>
                <a:extLst>
                  <a:ext uri="{0D108BD9-81ED-4DB2-BD59-A6C34878D82A}">
                    <a16:rowId xmlns:a16="http://schemas.microsoft.com/office/drawing/2014/main" val="806755489"/>
                  </a:ext>
                </a:extLst>
              </a:tr>
              <a:tr h="370840">
                <a:tc>
                  <a:txBody>
                    <a:bodyPr/>
                    <a:lstStyle/>
                    <a:p>
                      <a:r>
                        <a:rPr lang="en-US" dirty="0">
                          <a:latin typeface="Comic Sans MS" panose="030F0902030302020204" pitchFamily="66" charset="0"/>
                        </a:rPr>
                        <a:t>Isaac </a:t>
                      </a:r>
                      <a:r>
                        <a:rPr lang="en-US" dirty="0" err="1">
                          <a:latin typeface="Comic Sans MS" panose="030F0902030302020204" pitchFamily="66" charset="0"/>
                        </a:rPr>
                        <a:t>Lowthian</a:t>
                      </a:r>
                      <a:r>
                        <a:rPr lang="en-US" dirty="0">
                          <a:latin typeface="Comic Sans MS" panose="030F0902030302020204" pitchFamily="66" charset="0"/>
                        </a:rPr>
                        <a:t> Bell</a:t>
                      </a:r>
                    </a:p>
                  </a:txBody>
                  <a:tcPr/>
                </a:tc>
                <a:tc>
                  <a:txBody>
                    <a:bodyPr/>
                    <a:lstStyle/>
                    <a:p>
                      <a:pPr algn="r"/>
                      <a:r>
                        <a:rPr lang="en-US" dirty="0">
                          <a:latin typeface="Comic Sans MS" panose="030F0902030302020204" pitchFamily="66" charset="0"/>
                        </a:rPr>
                        <a:t>3,822</a:t>
                      </a:r>
                    </a:p>
                  </a:txBody>
                  <a:tcPr/>
                </a:tc>
                <a:tc>
                  <a:txBody>
                    <a:bodyPr/>
                    <a:lstStyle/>
                    <a:p>
                      <a:pPr algn="r"/>
                      <a:r>
                        <a:rPr lang="en-US" dirty="0">
                          <a:latin typeface="Comic Sans MS" panose="030F0902030302020204" pitchFamily="66" charset="0"/>
                        </a:rPr>
                        <a:t>30.6</a:t>
                      </a:r>
                    </a:p>
                  </a:txBody>
                  <a:tcPr/>
                </a:tc>
                <a:tc>
                  <a:txBody>
                    <a:bodyPr/>
                    <a:lstStyle/>
                    <a:p>
                      <a:endParaRPr lang="en-US" dirty="0">
                        <a:latin typeface="Comic Sans MS" panose="030F0902030302020204" pitchFamily="66" charset="0"/>
                      </a:endParaRPr>
                    </a:p>
                  </a:txBody>
                  <a:tcPr/>
                </a:tc>
                <a:extLst>
                  <a:ext uri="{0D108BD9-81ED-4DB2-BD59-A6C34878D82A}">
                    <a16:rowId xmlns:a16="http://schemas.microsoft.com/office/drawing/2014/main" val="2729569917"/>
                  </a:ext>
                </a:extLst>
              </a:tr>
              <a:tr h="370840">
                <a:tc>
                  <a:txBody>
                    <a:bodyPr/>
                    <a:lstStyle/>
                    <a:p>
                      <a:endParaRPr lang="en-US" dirty="0">
                        <a:latin typeface="Comic Sans MS" panose="030F0902030302020204" pitchFamily="66" charset="0"/>
                      </a:endParaRPr>
                    </a:p>
                  </a:txBody>
                  <a:tcPr/>
                </a:tc>
                <a:tc>
                  <a:txBody>
                    <a:bodyPr/>
                    <a:lstStyle/>
                    <a:p>
                      <a:pPr algn="r"/>
                      <a:endParaRPr lang="en-US" dirty="0">
                        <a:latin typeface="Comic Sans MS" panose="030F0902030302020204" pitchFamily="66" charset="0"/>
                      </a:endParaRPr>
                    </a:p>
                  </a:txBody>
                  <a:tcPr/>
                </a:tc>
                <a:tc>
                  <a:txBody>
                    <a:bodyPr/>
                    <a:lstStyle/>
                    <a:p>
                      <a:endParaRPr lang="en-US" dirty="0">
                        <a:latin typeface="Comic Sans MS" panose="030F0902030302020204" pitchFamily="66" charset="0"/>
                      </a:endParaRPr>
                    </a:p>
                  </a:txBody>
                  <a:tcPr/>
                </a:tc>
                <a:tc>
                  <a:txBody>
                    <a:bodyPr/>
                    <a:lstStyle/>
                    <a:p>
                      <a:pPr algn="r"/>
                      <a:endParaRPr lang="en-US" dirty="0">
                        <a:latin typeface="Comic Sans MS" panose="030F0902030302020204" pitchFamily="66" charset="0"/>
                      </a:endParaRPr>
                    </a:p>
                  </a:txBody>
                  <a:tcPr/>
                </a:tc>
                <a:extLst>
                  <a:ext uri="{0D108BD9-81ED-4DB2-BD59-A6C34878D82A}">
                    <a16:rowId xmlns:a16="http://schemas.microsoft.com/office/drawing/2014/main" val="488828058"/>
                  </a:ext>
                </a:extLst>
              </a:tr>
              <a:tr h="370840">
                <a:tc>
                  <a:txBody>
                    <a:bodyPr/>
                    <a:lstStyle/>
                    <a:p>
                      <a:r>
                        <a:rPr lang="en-US" dirty="0">
                          <a:latin typeface="Comic Sans MS" panose="030F0902030302020204" pitchFamily="66" charset="0"/>
                        </a:rPr>
                        <a:t>Total:</a:t>
                      </a:r>
                    </a:p>
                  </a:txBody>
                  <a:tcPr/>
                </a:tc>
                <a:tc>
                  <a:txBody>
                    <a:bodyPr/>
                    <a:lstStyle/>
                    <a:p>
                      <a:pPr algn="r"/>
                      <a:r>
                        <a:rPr lang="en-US" dirty="0">
                          <a:latin typeface="Comic Sans MS" panose="030F0902030302020204" pitchFamily="66" charset="0"/>
                        </a:rPr>
                        <a:t>8,566 (</a:t>
                      </a:r>
                      <a:r>
                        <a:rPr lang="en-US" dirty="0" err="1">
                          <a:latin typeface="Comic Sans MS" panose="030F0902030302020204" pitchFamily="66" charset="0"/>
                        </a:rPr>
                        <a:t>est</a:t>
                      </a:r>
                      <a:r>
                        <a:rPr lang="en-US" dirty="0">
                          <a:latin typeface="Comic Sans MS" panose="030F0902030302020204" pitchFamily="66" charset="0"/>
                        </a:rPr>
                        <a:t>)</a:t>
                      </a:r>
                    </a:p>
                  </a:txBody>
                  <a:tcPr/>
                </a:tc>
                <a:tc>
                  <a:txBody>
                    <a:bodyPr/>
                    <a:lstStyle/>
                    <a:p>
                      <a:r>
                        <a:rPr lang="en-US" dirty="0">
                          <a:latin typeface="Comic Sans MS" panose="030F0902030302020204" pitchFamily="66" charset="0"/>
                        </a:rPr>
                        <a:t>Turnout:</a:t>
                      </a:r>
                    </a:p>
                  </a:txBody>
                  <a:tcPr/>
                </a:tc>
                <a:tc>
                  <a:txBody>
                    <a:bodyPr/>
                    <a:lstStyle/>
                    <a:p>
                      <a:pPr algn="r"/>
                      <a:r>
                        <a:rPr lang="en-US" dirty="0">
                          <a:latin typeface="Comic Sans MS" panose="030F0902030302020204" pitchFamily="66" charset="0"/>
                        </a:rPr>
                        <a:t>81%</a:t>
                      </a:r>
                    </a:p>
                  </a:txBody>
                  <a:tcPr/>
                </a:tc>
                <a:extLst>
                  <a:ext uri="{0D108BD9-81ED-4DB2-BD59-A6C34878D82A}">
                    <a16:rowId xmlns:a16="http://schemas.microsoft.com/office/drawing/2014/main" val="2790219449"/>
                  </a:ext>
                </a:extLst>
              </a:tr>
              <a:tr h="370840">
                <a:tc>
                  <a:txBody>
                    <a:bodyPr/>
                    <a:lstStyle/>
                    <a:p>
                      <a:r>
                        <a:rPr lang="en-US" dirty="0">
                          <a:latin typeface="Comic Sans MS" panose="030F0902030302020204" pitchFamily="66" charset="0"/>
                        </a:rPr>
                        <a:t>Registered Electors:</a:t>
                      </a:r>
                    </a:p>
                  </a:txBody>
                  <a:tcPr/>
                </a:tc>
                <a:tc>
                  <a:txBody>
                    <a:bodyPr/>
                    <a:lstStyle/>
                    <a:p>
                      <a:pPr algn="r"/>
                      <a:r>
                        <a:rPr lang="en-US" dirty="0">
                          <a:latin typeface="Comic Sans MS" panose="030F0902030302020204" pitchFamily="66" charset="0"/>
                        </a:rPr>
                        <a:t>10,576</a:t>
                      </a:r>
                    </a:p>
                  </a:txBody>
                  <a:tcPr/>
                </a:tc>
                <a:tc>
                  <a:txBody>
                    <a:bodyPr/>
                    <a:lstStyle/>
                    <a:p>
                      <a:endParaRPr lang="en-US" dirty="0">
                        <a:latin typeface="Comic Sans MS" panose="030F0902030302020204" pitchFamily="66" charset="0"/>
                      </a:endParaRPr>
                    </a:p>
                  </a:txBody>
                  <a:tcPr/>
                </a:tc>
                <a:tc>
                  <a:txBody>
                    <a:bodyPr/>
                    <a:lstStyle/>
                    <a:p>
                      <a:endParaRPr lang="en-US" dirty="0">
                        <a:latin typeface="Comic Sans MS" panose="030F0902030302020204" pitchFamily="66" charset="0"/>
                      </a:endParaRPr>
                    </a:p>
                  </a:txBody>
                  <a:tcPr/>
                </a:tc>
                <a:extLst>
                  <a:ext uri="{0D108BD9-81ED-4DB2-BD59-A6C34878D82A}">
                    <a16:rowId xmlns:a16="http://schemas.microsoft.com/office/drawing/2014/main" val="320569290"/>
                  </a:ext>
                </a:extLst>
              </a:tr>
            </a:tbl>
          </a:graphicData>
        </a:graphic>
      </p:graphicFrame>
    </p:spTree>
    <p:extLst>
      <p:ext uri="{BB962C8B-B14F-4D97-AF65-F5344CB8AC3E}">
        <p14:creationId xmlns:p14="http://schemas.microsoft.com/office/powerpoint/2010/main" val="2952338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308AE-209C-3DD1-3A24-C2CE7325B9A7}"/>
              </a:ext>
            </a:extLst>
          </p:cNvPr>
          <p:cNvSpPr>
            <a:spLocks noGrp="1"/>
          </p:cNvSpPr>
          <p:nvPr>
            <p:ph type="title"/>
          </p:nvPr>
        </p:nvSpPr>
        <p:spPr/>
        <p:txBody>
          <a:bodyPr/>
          <a:lstStyle/>
          <a:p>
            <a:r>
              <a:rPr lang="en-US" dirty="0">
                <a:latin typeface="Comic Sans MS" panose="030F0902030302020204" pitchFamily="66" charset="0"/>
              </a:rPr>
              <a:t>It was not a peaceful election…</a:t>
            </a:r>
          </a:p>
        </p:txBody>
      </p:sp>
      <p:sp>
        <p:nvSpPr>
          <p:cNvPr id="5" name="Rectangle: Rounded Corners 4">
            <a:extLst>
              <a:ext uri="{FF2B5EF4-FFF2-40B4-BE49-F238E27FC236}">
                <a16:creationId xmlns:a16="http://schemas.microsoft.com/office/drawing/2014/main" id="{5F612F56-AFBD-2D43-6120-4DEE116F3197}"/>
              </a:ext>
            </a:extLst>
          </p:cNvPr>
          <p:cNvSpPr/>
          <p:nvPr/>
        </p:nvSpPr>
        <p:spPr>
          <a:xfrm>
            <a:off x="266700" y="1389679"/>
            <a:ext cx="3462338" cy="5103196"/>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dirty="0">
                <a:latin typeface="Comic Sans MS" panose="030F0702030302020204" pitchFamily="66" charset="0"/>
              </a:rPr>
              <a:t>On the day of the election there was terrible violence in Durham. Groups of Liberal and Conservative supporters threw paving slabs and stones at each other in the Market Place.  </a:t>
            </a:r>
          </a:p>
          <a:p>
            <a:pPr algn="ctr"/>
            <a:endParaRPr lang="en-US" sz="2000" dirty="0">
              <a:latin typeface="Comic Sans MS" panose="030F0702030302020204" pitchFamily="66" charset="0"/>
            </a:endParaRPr>
          </a:p>
          <a:p>
            <a:pPr algn="ctr"/>
            <a:r>
              <a:rPr lang="en-US" sz="2000" dirty="0">
                <a:latin typeface="Comic Sans MS" panose="030F0702030302020204" pitchFamily="66" charset="0"/>
              </a:rPr>
              <a:t>This led to the tragic death of one of the Conservative supporters who was struck on the head by a stone.</a:t>
            </a:r>
            <a:endParaRPr lang="en-GB" sz="2000" dirty="0">
              <a:latin typeface="Comic Sans MS" panose="030F0702030302020204" pitchFamily="66" charset="0"/>
            </a:endParaRPr>
          </a:p>
        </p:txBody>
      </p:sp>
      <p:sp>
        <p:nvSpPr>
          <p:cNvPr id="6" name="Rectangle: Rounded Corners 5">
            <a:extLst>
              <a:ext uri="{FF2B5EF4-FFF2-40B4-BE49-F238E27FC236}">
                <a16:creationId xmlns:a16="http://schemas.microsoft.com/office/drawing/2014/main" id="{D347CB2A-C8D0-19AF-5283-FC4CDF2B8BEA}"/>
              </a:ext>
            </a:extLst>
          </p:cNvPr>
          <p:cNvSpPr/>
          <p:nvPr/>
        </p:nvSpPr>
        <p:spPr>
          <a:xfrm>
            <a:off x="3957636" y="1443963"/>
            <a:ext cx="3848101" cy="5103196"/>
          </a:xfrm>
          <a:prstGeom prst="roundRect">
            <a:avLst/>
          </a:prstGeom>
          <a:solidFill>
            <a:srgbClr val="92D050"/>
          </a:solidFill>
          <a:ln>
            <a:solidFill>
              <a:srgbClr val="92D050"/>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dirty="0">
                <a:latin typeface="Comic Sans MS" panose="030F0702030302020204" pitchFamily="66" charset="0"/>
              </a:rPr>
              <a:t>On election day in Willington a voter was grabbed by a group of drunken ‘roughs’ as he waited to catch a train to cast his vote.  He was dragged to a pub and made to buy the group of ‘roughs’ eight gallons of beer.</a:t>
            </a:r>
          </a:p>
          <a:p>
            <a:pPr algn="ctr"/>
            <a:endParaRPr lang="en-GB" sz="2000" dirty="0">
              <a:latin typeface="Comic Sans MS" panose="030F0702030302020204" pitchFamily="66" charset="0"/>
            </a:endParaRPr>
          </a:p>
          <a:p>
            <a:pPr algn="ctr"/>
            <a:r>
              <a:rPr lang="en-GB" sz="2000" dirty="0">
                <a:latin typeface="Comic Sans MS" panose="030F0702030302020204" pitchFamily="66" charset="0"/>
              </a:rPr>
              <a:t>At the trial following this it was claimed that the Liberal Party had paid £100 pounds to buy beer as a ‘treat’ for their voters.</a:t>
            </a:r>
          </a:p>
        </p:txBody>
      </p:sp>
      <p:sp>
        <p:nvSpPr>
          <p:cNvPr id="7" name="Rectangle: Rounded Corners 5">
            <a:extLst>
              <a:ext uri="{FF2B5EF4-FFF2-40B4-BE49-F238E27FC236}">
                <a16:creationId xmlns:a16="http://schemas.microsoft.com/office/drawing/2014/main" id="{51C3C8CF-6D43-16EB-435D-ED346C978847}"/>
              </a:ext>
            </a:extLst>
          </p:cNvPr>
          <p:cNvSpPr/>
          <p:nvPr/>
        </p:nvSpPr>
        <p:spPr>
          <a:xfrm>
            <a:off x="8029572" y="1419179"/>
            <a:ext cx="3848101" cy="5103196"/>
          </a:xfrm>
          <a:prstGeom prst="roundRect">
            <a:avLst/>
          </a:prstGeom>
          <a:solidFill>
            <a:srgbClr val="92D050"/>
          </a:solidFill>
          <a:ln>
            <a:solidFill>
              <a:srgbClr val="92D050"/>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2000" dirty="0">
                <a:latin typeface="Comic Sans MS" panose="030F0702030302020204" pitchFamily="66" charset="0"/>
              </a:rPr>
              <a:t>The Newcastle Journal also reported a fight having broken out in </a:t>
            </a:r>
            <a:r>
              <a:rPr lang="en-GB" sz="2000" dirty="0" err="1">
                <a:latin typeface="Comic Sans MS" panose="030F0702030302020204" pitchFamily="66" charset="0"/>
              </a:rPr>
              <a:t>Chester-le-Street</a:t>
            </a:r>
            <a:r>
              <a:rPr lang="en-GB" sz="2000" dirty="0">
                <a:latin typeface="Comic Sans MS" panose="030F0702030302020204" pitchFamily="66" charset="0"/>
              </a:rPr>
              <a:t> during polling for the North Durham election</a:t>
            </a:r>
          </a:p>
        </p:txBody>
      </p:sp>
    </p:spTree>
    <p:extLst>
      <p:ext uri="{BB962C8B-B14F-4D97-AF65-F5344CB8AC3E}">
        <p14:creationId xmlns:p14="http://schemas.microsoft.com/office/powerpoint/2010/main" val="1369321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308AE-209C-3DD1-3A24-C2CE7325B9A7}"/>
              </a:ext>
            </a:extLst>
          </p:cNvPr>
          <p:cNvSpPr>
            <a:spLocks noGrp="1"/>
          </p:cNvSpPr>
          <p:nvPr>
            <p:ph type="title"/>
          </p:nvPr>
        </p:nvSpPr>
        <p:spPr>
          <a:xfrm>
            <a:off x="531018" y="379413"/>
            <a:ext cx="11129963" cy="1325563"/>
          </a:xfrm>
        </p:spPr>
        <p:txBody>
          <a:bodyPr>
            <a:normAutofit/>
          </a:bodyPr>
          <a:lstStyle/>
          <a:p>
            <a:r>
              <a:rPr lang="en-US" sz="4000" dirty="0">
                <a:latin typeface="Comic Sans MS" panose="030F0902030302020204" pitchFamily="66" charset="0"/>
              </a:rPr>
              <a:t>It was the Most Riotous 19</a:t>
            </a:r>
            <a:r>
              <a:rPr lang="en-US" sz="4000" baseline="30000" dirty="0">
                <a:latin typeface="Comic Sans MS" panose="030F0902030302020204" pitchFamily="66" charset="0"/>
              </a:rPr>
              <a:t>th</a:t>
            </a:r>
            <a:r>
              <a:rPr lang="en-US" sz="4000" dirty="0">
                <a:latin typeface="Comic Sans MS" panose="030F0902030302020204" pitchFamily="66" charset="0"/>
              </a:rPr>
              <a:t>-Century Election</a:t>
            </a:r>
          </a:p>
        </p:txBody>
      </p:sp>
      <p:pic>
        <p:nvPicPr>
          <p:cNvPr id="4" name="Picture 3" descr="Chart, bar chart&#10;&#10;Description automatically generated">
            <a:extLst>
              <a:ext uri="{FF2B5EF4-FFF2-40B4-BE49-F238E27FC236}">
                <a16:creationId xmlns:a16="http://schemas.microsoft.com/office/drawing/2014/main" id="{5D02D151-D883-930A-90BE-3AA62E5F7242}"/>
              </a:ext>
            </a:extLst>
          </p:cNvPr>
          <p:cNvPicPr>
            <a:picLocks noChangeAspect="1"/>
          </p:cNvPicPr>
          <p:nvPr/>
        </p:nvPicPr>
        <p:blipFill>
          <a:blip r:embed="rId2"/>
          <a:stretch>
            <a:fillRect/>
          </a:stretch>
        </p:blipFill>
        <p:spPr>
          <a:xfrm>
            <a:off x="5627702" y="1704976"/>
            <a:ext cx="6033279" cy="4576590"/>
          </a:xfrm>
          <a:prstGeom prst="rect">
            <a:avLst/>
          </a:prstGeom>
        </p:spPr>
      </p:pic>
      <p:sp>
        <p:nvSpPr>
          <p:cNvPr id="8" name="TextBox 7">
            <a:extLst>
              <a:ext uri="{FF2B5EF4-FFF2-40B4-BE49-F238E27FC236}">
                <a16:creationId xmlns:a16="http://schemas.microsoft.com/office/drawing/2014/main" id="{293D2D1D-45ED-2263-1E46-7D8B3BFAA863}"/>
              </a:ext>
            </a:extLst>
          </p:cNvPr>
          <p:cNvSpPr txBox="1"/>
          <p:nvPr/>
        </p:nvSpPr>
        <p:spPr>
          <a:xfrm>
            <a:off x="657629" y="1880361"/>
            <a:ext cx="4614863" cy="4401205"/>
          </a:xfrm>
          <a:prstGeom prst="rect">
            <a:avLst/>
          </a:prstGeom>
          <a:noFill/>
        </p:spPr>
        <p:txBody>
          <a:bodyPr wrap="square" rtlCol="0">
            <a:spAutoFit/>
          </a:bodyPr>
          <a:lstStyle/>
          <a:p>
            <a:r>
              <a:rPr lang="en-US" sz="2000" dirty="0">
                <a:latin typeface="Comic Sans MS" panose="030F0902030302020204" pitchFamily="66" charset="0"/>
              </a:rPr>
              <a:t>Over 30 full-scale riots involving thousands of people each and over 120 disturbances.</a:t>
            </a:r>
          </a:p>
          <a:p>
            <a:endParaRPr lang="en-US" sz="2000" dirty="0">
              <a:latin typeface="Comic Sans MS" panose="030F0902030302020204" pitchFamily="66" charset="0"/>
            </a:endParaRPr>
          </a:p>
          <a:p>
            <a:r>
              <a:rPr lang="en-US" sz="2000" dirty="0">
                <a:latin typeface="Comic Sans MS" panose="030F0902030302020204" pitchFamily="66" charset="0"/>
              </a:rPr>
              <a:t>There were over 180 minor incidents and 20 individual events reported as well.</a:t>
            </a:r>
          </a:p>
          <a:p>
            <a:endParaRPr lang="en-US" sz="2000" dirty="0">
              <a:latin typeface="Comic Sans MS" panose="030F0902030302020204" pitchFamily="66" charset="0"/>
            </a:endParaRPr>
          </a:p>
          <a:p>
            <a:r>
              <a:rPr lang="en-US" sz="2000" dirty="0">
                <a:latin typeface="Comic Sans MS" panose="030F0902030302020204" pitchFamily="66" charset="0"/>
              </a:rPr>
              <a:t>At least 17 people lost their lives, the youngest victim being a 9 years old boy in Bristol that was hit by a tile thrown from a roof during a disturbance that started during the hustings.</a:t>
            </a:r>
          </a:p>
        </p:txBody>
      </p:sp>
    </p:spTree>
    <p:extLst>
      <p:ext uri="{BB962C8B-B14F-4D97-AF65-F5344CB8AC3E}">
        <p14:creationId xmlns:p14="http://schemas.microsoft.com/office/powerpoint/2010/main" val="3029830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ave 6">
            <a:extLst>
              <a:ext uri="{FF2B5EF4-FFF2-40B4-BE49-F238E27FC236}">
                <a16:creationId xmlns:a16="http://schemas.microsoft.com/office/drawing/2014/main" id="{DBC1079E-D258-40EF-88B3-A5AB51A673A2}"/>
              </a:ext>
            </a:extLst>
          </p:cNvPr>
          <p:cNvSpPr/>
          <p:nvPr/>
        </p:nvSpPr>
        <p:spPr>
          <a:xfrm>
            <a:off x="303178" y="477680"/>
            <a:ext cx="11585643" cy="1867712"/>
          </a:xfrm>
          <a:prstGeom prst="wav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800" dirty="0">
                <a:latin typeface="Comic Sans MS" panose="030F0702030302020204" pitchFamily="66" charset="0"/>
              </a:rPr>
              <a:t>Reflect on the 1868 North Durham Election Experience at Beamish</a:t>
            </a:r>
            <a:endParaRPr lang="en-GB" sz="2800" dirty="0">
              <a:latin typeface="Comic Sans MS" panose="030F0702030302020204" pitchFamily="66" charset="0"/>
            </a:endParaRPr>
          </a:p>
        </p:txBody>
      </p:sp>
      <p:sp>
        <p:nvSpPr>
          <p:cNvPr id="8" name="TextBox 7">
            <a:extLst>
              <a:ext uri="{FF2B5EF4-FFF2-40B4-BE49-F238E27FC236}">
                <a16:creationId xmlns:a16="http://schemas.microsoft.com/office/drawing/2014/main" id="{D227D20B-841A-B6B8-5340-297F55F0CD13}"/>
              </a:ext>
            </a:extLst>
          </p:cNvPr>
          <p:cNvSpPr txBox="1"/>
          <p:nvPr/>
        </p:nvSpPr>
        <p:spPr>
          <a:xfrm>
            <a:off x="457200" y="2514600"/>
            <a:ext cx="11249526" cy="2806859"/>
          </a:xfrm>
          <a:prstGeom prst="rect">
            <a:avLst/>
          </a:prstGeom>
          <a:noFill/>
        </p:spPr>
        <p:txBody>
          <a:bodyPr wrap="square" rtlCol="0">
            <a:spAutoFit/>
          </a:bodyPr>
          <a:lstStyle/>
          <a:p>
            <a:pPr marL="342900" lvl="0" indent="-342900">
              <a:lnSpc>
                <a:spcPct val="107000"/>
              </a:lnSpc>
              <a:spcAft>
                <a:spcPts val="1200"/>
              </a:spcAft>
              <a:buFont typeface="+mj-lt"/>
              <a:buAutoNum type="arabicPeriod"/>
            </a:pPr>
            <a:r>
              <a:rPr lang="en-US" sz="2400" dirty="0">
                <a:effectLst/>
                <a:latin typeface="Comic Sans MS" panose="030F0902030302020204" pitchFamily="66" charset="0"/>
                <a:ea typeface="Calibri" panose="020F0502020204030204" pitchFamily="34" charset="0"/>
                <a:cs typeface="Calibri" panose="020F0502020204030204" pitchFamily="34" charset="0"/>
              </a:rPr>
              <a:t>What are some of things you thought were odd or problematic with the 1868 election at Beamish?</a:t>
            </a:r>
            <a:endParaRPr lang="en-GB" sz="2400" dirty="0">
              <a:effectLst/>
              <a:latin typeface="Comic Sans MS" panose="030F09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1200"/>
              </a:spcAft>
              <a:buFont typeface="+mj-lt"/>
              <a:buAutoNum type="arabicPeriod"/>
            </a:pPr>
            <a:r>
              <a:rPr lang="en-US" sz="2400" dirty="0">
                <a:effectLst/>
                <a:latin typeface="Comic Sans MS" panose="030F0902030302020204" pitchFamily="66" charset="0"/>
                <a:ea typeface="Calibri" panose="020F0502020204030204" pitchFamily="34" charset="0"/>
                <a:cs typeface="Calibri" panose="020F0502020204030204" pitchFamily="34" charset="0"/>
              </a:rPr>
              <a:t>Was the election free and fair? If not, what made it non-free and unfair?</a:t>
            </a:r>
            <a:endParaRPr lang="en-GB" sz="2400" dirty="0">
              <a:effectLst/>
              <a:latin typeface="Comic Sans MS" panose="030F09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1200"/>
              </a:spcAft>
              <a:buFont typeface="+mj-lt"/>
              <a:buAutoNum type="arabicPeriod"/>
            </a:pPr>
            <a:r>
              <a:rPr lang="en-US" sz="2400" dirty="0">
                <a:effectLst/>
                <a:latin typeface="Comic Sans MS" panose="030F0902030302020204" pitchFamily="66" charset="0"/>
                <a:ea typeface="Calibri" panose="020F0502020204030204" pitchFamily="34" charset="0"/>
                <a:cs typeface="Calibri" panose="020F0502020204030204" pitchFamily="34" charset="0"/>
              </a:rPr>
              <a:t>What improvements/changes do you think needed to happen to make elections fairer and better for democracy in the UK at the time? </a:t>
            </a:r>
            <a:endParaRPr lang="en-GB" sz="2400" dirty="0">
              <a:effectLst/>
              <a:latin typeface="Comic Sans MS" panose="030F0902030302020204" pitchFamily="66"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94785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E97F99A-8C6A-4D2A-B2EA-7C24335BB1A6}"/>
              </a:ext>
            </a:extLst>
          </p:cNvPr>
          <p:cNvSpPr/>
          <p:nvPr/>
        </p:nvSpPr>
        <p:spPr>
          <a:xfrm>
            <a:off x="3356043" y="301556"/>
            <a:ext cx="5107022" cy="2752929"/>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r>
              <a:rPr lang="en-US" sz="2400" dirty="0">
                <a:latin typeface="Comic Sans MS" panose="030F0702030302020204" pitchFamily="66" charset="0"/>
              </a:rPr>
              <a:t>Democracy in Britain today is one of our most fundamental values.</a:t>
            </a:r>
          </a:p>
          <a:p>
            <a:pPr algn="ctr"/>
            <a:r>
              <a:rPr lang="en-US" sz="2000" dirty="0">
                <a:latin typeface="Comic Sans MS" panose="030F0702030302020204" pitchFamily="66" charset="0"/>
              </a:rPr>
              <a:t>Democracy means that the British people have a say in who rules us and what decisions are made on our behalf, whilst also being protected from unfairness.</a:t>
            </a:r>
          </a:p>
          <a:p>
            <a:pPr algn="ctr"/>
            <a:r>
              <a:rPr lang="en-US" sz="2000" dirty="0">
                <a:latin typeface="Comic Sans MS" panose="030F0702030302020204" pitchFamily="66" charset="0"/>
              </a:rPr>
              <a:t>To work British democracy needs:</a:t>
            </a:r>
          </a:p>
          <a:p>
            <a:pPr algn="ctr"/>
            <a:r>
              <a:rPr lang="en-US" sz="2400" dirty="0">
                <a:latin typeface="Comic Sans MS" panose="030F0702030302020204" pitchFamily="66" charset="0"/>
              </a:rPr>
              <a:t> </a:t>
            </a:r>
            <a:endParaRPr lang="en-GB" sz="2400" dirty="0">
              <a:latin typeface="Comic Sans MS" panose="030F0702030302020204" pitchFamily="66" charset="0"/>
            </a:endParaRPr>
          </a:p>
        </p:txBody>
      </p:sp>
      <p:sp>
        <p:nvSpPr>
          <p:cNvPr id="3" name="Oval 2">
            <a:extLst>
              <a:ext uri="{FF2B5EF4-FFF2-40B4-BE49-F238E27FC236}">
                <a16:creationId xmlns:a16="http://schemas.microsoft.com/office/drawing/2014/main" id="{DD3732AE-E9A8-4470-8630-E0AC609C02D7}"/>
              </a:ext>
            </a:extLst>
          </p:cNvPr>
          <p:cNvSpPr/>
          <p:nvPr/>
        </p:nvSpPr>
        <p:spPr>
          <a:xfrm>
            <a:off x="350196" y="1809344"/>
            <a:ext cx="2509736" cy="2752929"/>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b="1" dirty="0">
              <a:latin typeface="Comic Sans MS" panose="030F0702030302020204" pitchFamily="66" charset="0"/>
            </a:endParaRPr>
          </a:p>
          <a:p>
            <a:pPr algn="ctr"/>
            <a:r>
              <a:rPr lang="en-US" b="1" dirty="0">
                <a:latin typeface="Comic Sans MS" panose="030F0702030302020204" pitchFamily="66" charset="0"/>
              </a:rPr>
              <a:t>Free and Fair Elections</a:t>
            </a:r>
          </a:p>
          <a:p>
            <a:pPr algn="ctr"/>
            <a:r>
              <a:rPr lang="en-US" sz="1600" dirty="0">
                <a:latin typeface="Comic Sans MS" panose="030F0702030302020204" pitchFamily="66" charset="0"/>
              </a:rPr>
              <a:t>Where we vote on an equal basis for who we want to represent us.</a:t>
            </a:r>
          </a:p>
          <a:p>
            <a:pPr algn="ctr"/>
            <a:endParaRPr lang="en-US" b="1" dirty="0">
              <a:latin typeface="Comic Sans MS" panose="030F0702030302020204" pitchFamily="66" charset="0"/>
            </a:endParaRPr>
          </a:p>
          <a:p>
            <a:pPr algn="ctr"/>
            <a:endParaRPr lang="en-GB" dirty="0">
              <a:latin typeface="Comic Sans MS" panose="030F0702030302020204" pitchFamily="66" charset="0"/>
            </a:endParaRPr>
          </a:p>
        </p:txBody>
      </p:sp>
      <p:sp>
        <p:nvSpPr>
          <p:cNvPr id="4" name="Oval 3">
            <a:extLst>
              <a:ext uri="{FF2B5EF4-FFF2-40B4-BE49-F238E27FC236}">
                <a16:creationId xmlns:a16="http://schemas.microsoft.com/office/drawing/2014/main" id="{2440A50E-4140-4788-A23E-5CAFAEE394E2}"/>
              </a:ext>
            </a:extLst>
          </p:cNvPr>
          <p:cNvSpPr/>
          <p:nvPr/>
        </p:nvSpPr>
        <p:spPr>
          <a:xfrm>
            <a:off x="2739957" y="3586263"/>
            <a:ext cx="3047999" cy="2752929"/>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b="1" dirty="0">
              <a:latin typeface="Comic Sans MS" panose="030F0702030302020204" pitchFamily="66" charset="0"/>
            </a:endParaRPr>
          </a:p>
          <a:p>
            <a:pPr algn="ctr"/>
            <a:endParaRPr lang="en-US" b="1" dirty="0">
              <a:latin typeface="Comic Sans MS" panose="030F0702030302020204" pitchFamily="66" charset="0"/>
            </a:endParaRPr>
          </a:p>
          <a:p>
            <a:pPr algn="ctr"/>
            <a:r>
              <a:rPr lang="en-US" b="1" dirty="0">
                <a:latin typeface="Comic Sans MS" panose="030F0702030302020204" pitchFamily="66" charset="0"/>
              </a:rPr>
              <a:t>Individual Rights</a:t>
            </a:r>
          </a:p>
          <a:p>
            <a:pPr algn="ctr"/>
            <a:r>
              <a:rPr lang="en-US" sz="1600" dirty="0">
                <a:latin typeface="Comic Sans MS" panose="030F0702030302020204" pitchFamily="66" charset="0"/>
              </a:rPr>
              <a:t>That no government can remove (even if we didn’t vote for them). These include things like the right to life, the right to education and the right to vote.</a:t>
            </a:r>
          </a:p>
          <a:p>
            <a:pPr algn="ctr"/>
            <a:endParaRPr lang="en-US" b="1" dirty="0">
              <a:latin typeface="Comic Sans MS" panose="030F0702030302020204" pitchFamily="66" charset="0"/>
            </a:endParaRPr>
          </a:p>
          <a:p>
            <a:pPr algn="ctr"/>
            <a:endParaRPr lang="en-GB" dirty="0">
              <a:latin typeface="Comic Sans MS" panose="030F0702030302020204" pitchFamily="66" charset="0"/>
            </a:endParaRPr>
          </a:p>
        </p:txBody>
      </p:sp>
      <p:sp>
        <p:nvSpPr>
          <p:cNvPr id="5" name="Oval 4">
            <a:extLst>
              <a:ext uri="{FF2B5EF4-FFF2-40B4-BE49-F238E27FC236}">
                <a16:creationId xmlns:a16="http://schemas.microsoft.com/office/drawing/2014/main" id="{9F5F04B0-9502-4339-8D0C-D5D5BCAA6334}"/>
              </a:ext>
            </a:extLst>
          </p:cNvPr>
          <p:cNvSpPr/>
          <p:nvPr/>
        </p:nvSpPr>
        <p:spPr>
          <a:xfrm>
            <a:off x="6096001" y="3429000"/>
            <a:ext cx="3009088" cy="2910192"/>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b="1" dirty="0">
              <a:latin typeface="Comic Sans MS" panose="030F0702030302020204" pitchFamily="66" charset="0"/>
            </a:endParaRPr>
          </a:p>
          <a:p>
            <a:pPr algn="ctr"/>
            <a:r>
              <a:rPr lang="en-US" b="1" dirty="0">
                <a:latin typeface="Comic Sans MS" panose="030F0702030302020204" pitchFamily="66" charset="0"/>
              </a:rPr>
              <a:t>A Fair Legal System</a:t>
            </a:r>
          </a:p>
          <a:p>
            <a:pPr algn="ctr"/>
            <a:r>
              <a:rPr lang="en-US" sz="1600" dirty="0">
                <a:latin typeface="Comic Sans MS" panose="030F0702030302020204" pitchFamily="66" charset="0"/>
              </a:rPr>
              <a:t>Where nobody is above the law (even those in power).  This is called the Rule of Law.</a:t>
            </a:r>
            <a:endParaRPr lang="en-US" b="1" dirty="0">
              <a:latin typeface="Comic Sans MS" panose="030F0702030302020204" pitchFamily="66" charset="0"/>
            </a:endParaRPr>
          </a:p>
          <a:p>
            <a:pPr algn="ctr"/>
            <a:endParaRPr lang="en-GB" dirty="0">
              <a:latin typeface="Comic Sans MS" panose="030F0702030302020204" pitchFamily="66" charset="0"/>
            </a:endParaRPr>
          </a:p>
        </p:txBody>
      </p:sp>
      <p:sp>
        <p:nvSpPr>
          <p:cNvPr id="6" name="Oval 5">
            <a:extLst>
              <a:ext uri="{FF2B5EF4-FFF2-40B4-BE49-F238E27FC236}">
                <a16:creationId xmlns:a16="http://schemas.microsoft.com/office/drawing/2014/main" id="{FD7DD36F-B818-40C3-A60D-FB3471BB8080}"/>
              </a:ext>
            </a:extLst>
          </p:cNvPr>
          <p:cNvSpPr/>
          <p:nvPr/>
        </p:nvSpPr>
        <p:spPr>
          <a:xfrm>
            <a:off x="9105088" y="1087876"/>
            <a:ext cx="3028544" cy="4195864"/>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b="1" dirty="0">
              <a:latin typeface="Comic Sans MS" panose="030F0702030302020204" pitchFamily="66" charset="0"/>
            </a:endParaRPr>
          </a:p>
          <a:p>
            <a:pPr algn="ctr"/>
            <a:r>
              <a:rPr lang="en-US" b="1" dirty="0">
                <a:latin typeface="Comic Sans MS" panose="030F0702030302020204" pitchFamily="66" charset="0"/>
              </a:rPr>
              <a:t>Checks on the Power of those we elect</a:t>
            </a:r>
          </a:p>
          <a:p>
            <a:pPr algn="ctr"/>
            <a:r>
              <a:rPr lang="en-US" sz="1600" dirty="0">
                <a:latin typeface="Comic Sans MS" panose="030F0702030302020204" pitchFamily="66" charset="0"/>
              </a:rPr>
              <a:t>This is done in many ways including:</a:t>
            </a:r>
          </a:p>
          <a:p>
            <a:pPr algn="ctr"/>
            <a:r>
              <a:rPr lang="en-US" sz="1600" dirty="0">
                <a:latin typeface="Comic Sans MS" panose="030F0702030302020204" pitchFamily="66" charset="0"/>
              </a:rPr>
              <a:t>Having regular elections; having a free press &amp; media; having opposition political parties to hold the government to account in Parliament.</a:t>
            </a:r>
          </a:p>
          <a:p>
            <a:pPr algn="ctr"/>
            <a:endParaRPr lang="en-US" b="1" dirty="0">
              <a:latin typeface="Comic Sans MS" panose="030F0702030302020204" pitchFamily="66" charset="0"/>
            </a:endParaRPr>
          </a:p>
          <a:p>
            <a:pPr algn="ctr"/>
            <a:endParaRPr lang="en-GB" dirty="0">
              <a:latin typeface="Comic Sans MS" panose="030F0702030302020204" pitchFamily="66" charset="0"/>
            </a:endParaRPr>
          </a:p>
        </p:txBody>
      </p:sp>
    </p:spTree>
    <p:extLst>
      <p:ext uri="{BB962C8B-B14F-4D97-AF65-F5344CB8AC3E}">
        <p14:creationId xmlns:p14="http://schemas.microsoft.com/office/powerpoint/2010/main" val="3633975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Text&#10;&#10;Description automatically generated">
            <a:extLst>
              <a:ext uri="{FF2B5EF4-FFF2-40B4-BE49-F238E27FC236}">
                <a16:creationId xmlns:a16="http://schemas.microsoft.com/office/drawing/2014/main" id="{0525C26C-D043-97C7-A9AC-954909CE2842}"/>
              </a:ext>
            </a:extLst>
          </p:cNvPr>
          <p:cNvPicPr>
            <a:picLocks noChangeAspect="1"/>
          </p:cNvPicPr>
          <p:nvPr/>
        </p:nvPicPr>
        <p:blipFill rotWithShape="1">
          <a:blip r:embed="rId3"/>
          <a:srcRect t="13660"/>
          <a:stretch/>
        </p:blipFill>
        <p:spPr>
          <a:xfrm>
            <a:off x="20" y="10"/>
            <a:ext cx="12191980" cy="3710603"/>
          </a:xfrm>
          <a:custGeom>
            <a:avLst/>
            <a:gdLst/>
            <a:ahLst/>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3" name="Content Placeholder 2">
            <a:extLst>
              <a:ext uri="{FF2B5EF4-FFF2-40B4-BE49-F238E27FC236}">
                <a16:creationId xmlns:a16="http://schemas.microsoft.com/office/drawing/2014/main" id="{74D108AA-2B51-4FED-B764-BF7B02A86014}"/>
              </a:ext>
            </a:extLst>
          </p:cNvPr>
          <p:cNvSpPr>
            <a:spLocks noGrp="1"/>
          </p:cNvSpPr>
          <p:nvPr>
            <p:ph idx="1"/>
          </p:nvPr>
        </p:nvSpPr>
        <p:spPr>
          <a:xfrm>
            <a:off x="500064" y="3752850"/>
            <a:ext cx="11209332" cy="2676525"/>
          </a:xfrm>
        </p:spPr>
        <p:txBody>
          <a:bodyPr anchor="ctr">
            <a:normAutofit/>
          </a:bodyPr>
          <a:lstStyle/>
          <a:p>
            <a:pPr marL="0" indent="0">
              <a:buNone/>
            </a:pPr>
            <a:r>
              <a:rPr lang="en-US" sz="1800" dirty="0">
                <a:latin typeface="Comic Sans MS" panose="030F0702030302020204" pitchFamily="66" charset="0"/>
              </a:rPr>
              <a:t>To find out more about what nineteenth century elections were like visit </a:t>
            </a:r>
            <a:r>
              <a:rPr lang="en-US" sz="1800" dirty="0">
                <a:latin typeface="Comic Sans MS" panose="030F0702030302020204" pitchFamily="66" charset="0"/>
                <a:hlinkClick r:id="rId4"/>
              </a:rPr>
              <a:t>Durham University’s Victorian Election violence website</a:t>
            </a:r>
            <a:r>
              <a:rPr lang="en-US" sz="1800" dirty="0">
                <a:latin typeface="Comic Sans MS" panose="030F0702030302020204" pitchFamily="66" charset="0"/>
              </a:rPr>
              <a:t> on this topic. Here you will also find an </a:t>
            </a:r>
            <a:r>
              <a:rPr lang="en-US" sz="1800" dirty="0">
                <a:latin typeface="Comic Sans MS" panose="030F0702030302020204" pitchFamily="66" charset="0"/>
                <a:hlinkClick r:id="rId5"/>
              </a:rPr>
              <a:t>interactive map</a:t>
            </a:r>
            <a:r>
              <a:rPr lang="en-US" sz="1800" dirty="0">
                <a:latin typeface="Comic Sans MS" panose="030F0702030302020204" pitchFamily="66" charset="0"/>
              </a:rPr>
              <a:t> showing all incidents of election violence during general elections in England and Wales between 1832 and 1914.</a:t>
            </a:r>
          </a:p>
          <a:p>
            <a:pPr marL="0" indent="0">
              <a:buNone/>
            </a:pPr>
            <a:r>
              <a:rPr lang="en-US" sz="1800" dirty="0">
                <a:latin typeface="Comic Sans MS" panose="030F0702030302020204" pitchFamily="66" charset="0"/>
              </a:rPr>
              <a:t>The project has also produced a series of KS8/9 history and citizenship lessons entitled “</a:t>
            </a:r>
            <a:r>
              <a:rPr lang="en-US" sz="1800" dirty="0">
                <a:latin typeface="Comic Sans MS" panose="030F0702030302020204" pitchFamily="66" charset="0"/>
                <a:hlinkClick r:id="rId6"/>
              </a:rPr>
              <a:t>Understanding Democracy through 19</a:t>
            </a:r>
            <a:r>
              <a:rPr lang="en-US" sz="1800" baseline="30000" dirty="0">
                <a:latin typeface="Comic Sans MS" panose="030F0702030302020204" pitchFamily="66" charset="0"/>
                <a:hlinkClick r:id="rId6"/>
              </a:rPr>
              <a:t>th</a:t>
            </a:r>
            <a:r>
              <a:rPr lang="en-US" sz="1800" dirty="0">
                <a:latin typeface="Comic Sans MS" panose="030F0702030302020204" pitchFamily="66" charset="0"/>
                <a:hlinkClick r:id="rId6"/>
              </a:rPr>
              <a:t>-Century Elections</a:t>
            </a:r>
            <a:r>
              <a:rPr lang="en-US" sz="1800" dirty="0">
                <a:latin typeface="Comic Sans MS" panose="030F0702030302020204" pitchFamily="66" charset="0"/>
              </a:rPr>
              <a:t>”. There are lessons on both the causes and types of election violence drawing on the interactive map and how elections changed during this time period. There is also an individual lesson to help you explore how democratic Britain is today and investigate ways to improve our democracy and elections now.</a:t>
            </a:r>
            <a:endParaRPr lang="en-GB" sz="1800" dirty="0">
              <a:latin typeface="Comic Sans MS" panose="030F0702030302020204" pitchFamily="66" charset="0"/>
            </a:endParaRPr>
          </a:p>
        </p:txBody>
      </p:sp>
    </p:spTree>
    <p:extLst>
      <p:ext uri="{BB962C8B-B14F-4D97-AF65-F5344CB8AC3E}">
        <p14:creationId xmlns:p14="http://schemas.microsoft.com/office/powerpoint/2010/main" val="2577378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586</TotalTime>
  <Words>711</Words>
  <Application>Microsoft Office PowerPoint</Application>
  <PresentationFormat>Widescreen</PresentationFormat>
  <Paragraphs>73</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Comic Sans MS</vt:lpstr>
      <vt:lpstr>Office Theme</vt:lpstr>
      <vt:lpstr>Get Out and Vote!  Reflection on the 1868 North Durham Election at Beamish</vt:lpstr>
      <vt:lpstr>Result of the 1868 General Election</vt:lpstr>
      <vt:lpstr>What Happened in North Durham?</vt:lpstr>
      <vt:lpstr>It was not a peaceful election…</vt:lpstr>
      <vt:lpstr>It was the Most Riotous 19th-Century Election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 Out and Vote!  Reflection on the 1868 North Durham Election at Beamish</dc:title>
  <dc:creator>KUHN, PATRICK M.</dc:creator>
  <cp:lastModifiedBy>Simon Woolley</cp:lastModifiedBy>
  <cp:revision>4</cp:revision>
  <dcterms:created xsi:type="dcterms:W3CDTF">2022-10-03T10:58:05Z</dcterms:created>
  <dcterms:modified xsi:type="dcterms:W3CDTF">2025-03-04T13:23:19Z</dcterms:modified>
</cp:coreProperties>
</file>