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8" r:id="rId13"/>
    <p:sldId id="272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38"/>
    <p:restoredTop sz="94658"/>
  </p:normalViewPr>
  <p:slideViewPr>
    <p:cSldViewPr snapToGrid="0">
      <p:cViewPr varScale="1">
        <p:scale>
          <a:sx n="89" d="100"/>
          <a:sy n="89" d="100"/>
        </p:scale>
        <p:origin x="8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C95C-DA71-577E-B385-E0041AF22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9DF16-B2DA-1BBC-525D-BB08A3B4E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E3198-3AAB-EB12-FA8A-F33D32F94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5B858-1F74-9D7D-C937-27A2EAEE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53050-17B1-03E8-DD79-824250BB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9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1CE0-FEB0-299A-6C70-F9938A01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B0984-BBCC-CB4A-1AFD-FB4ABB315D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4E81D-7109-86DF-98A4-3E33F5E7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3A95B-D74F-BAD6-D7C4-88793505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DED97-4CFC-9343-4E3E-BCD73EFD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1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7A3530-9CD3-4AA2-6764-9998109F9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913B97-E326-CCD4-CFAA-57AACA40E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EDDC8-C84D-FF8F-6D66-FEE33E57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196D2-E8D3-5A96-4C2D-DED7214E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5D9D9-627F-96B7-BC4D-62F33F50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1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955EE-96AB-8895-2F96-BBE07A474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08B25-A5E0-372A-D4C2-4A5339D2A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CA54C-B32E-C920-7FE4-99172626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E048F-1DC0-7D22-7790-44F49745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D7918-BBA6-0D75-E1AC-4423D7A2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1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ACC7-FB89-820C-F9C4-B6E12E8B5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F85D6-A722-93D6-5766-0BABE6541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2BA2-061B-2DF1-D2DC-91598850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7CA42-5E0C-229A-1573-B8E86D0A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C81C0-8140-A93A-0734-A728151E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1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ADF60-74F8-3B65-547E-0C80B7F0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0AAAF-AB84-C73D-E339-A9C97CEDD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959C8-420A-319B-ACF5-38E5EC9FC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6E134-71A0-25A1-8A37-63AC7748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7074A-A975-0732-FF12-2FB6FBEE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0ED4-EE10-01B3-89A4-E7EEF18F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6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638A1-CEFB-FAC7-8BAB-0B8B13C0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DB145-0804-88B9-900F-600698DEC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7A2DC-490D-79E2-7713-DC39DAFF2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F75AF-D865-9495-2284-F3A433115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CA9156-69C3-90EC-2304-7360AD5BB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AE17C-D805-68AB-B7A5-A2052DDE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D4FE84-2CEC-8C0E-6DB6-38E8AE88B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ECEC83-CD27-0925-0B38-200D3D10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70B14-E7E0-B368-673F-73E2BB2A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6E6946-9446-AC67-3BA2-A851C68A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ECCBAE-5494-7569-BDDE-E8C2352BB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C56C7-EED4-FCB3-92F6-D5C3823C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5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9645D-DBE8-3FF9-D4D1-A6003A28A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F7AB8F-8CBC-3A5A-DBAD-4419611D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3F66A-6E6C-F291-F232-83B21388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2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9FF44-F563-A59C-31EC-16F98E186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E2309-4531-4860-4B33-68B431C7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F84E0-1C75-200F-3AE6-245B8D9C2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BFEF4-01BF-204E-6673-92B09B5B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3539EE-DD68-4FE5-769B-0AECD87FC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AD587-5FC7-ADF5-FC10-B04D999E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1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FC49-EAEB-96B0-5652-236D80AF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3EF50E-BA2E-CCCF-45B1-A496C79C8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8B95E-B1DE-244F-854D-952D1DC60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FF71E-E9C7-4C58-A055-D053340FB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F73AC-78B2-11A2-FD9C-6361312F6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2507C-DDCC-43AC-D976-9FE27EB5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5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580BCD-C56F-9600-2902-D2A6B9ED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F5EDB-B110-5EB4-55E0-AC6971BB9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77C7-73D6-2934-DF95-6B9B1638B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0B37D-4CDE-5141-AB9E-3550ACFE3E15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E36EE-829A-080A-2EFE-7CCC3680C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3A2B5-A629-1897-D1D6-1686FD4AE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28FDA-D8FE-AE41-8C6A-14FBE5E5A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05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rham.ac.uk/departments/academic/school-government-international-affair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87BE574-11DB-7C31-F690-22CDAF0B7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6C42B-B983-ABC6-FA13-47781FEAF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>
                <a:solidFill>
                  <a:schemeClr val="bg1"/>
                </a:solidFill>
              </a:rPr>
              <a:t>Get Out and Vote!</a:t>
            </a:r>
            <a:br>
              <a:rPr lang="en-US" sz="4400" b="1">
                <a:solidFill>
                  <a:schemeClr val="bg1"/>
                </a:solidFill>
              </a:rPr>
            </a:br>
            <a:br>
              <a:rPr lang="en-US" sz="4400" b="1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The 1868 North Durham Election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29A670-F4E0-1920-2A9F-D266695551CC}"/>
              </a:ext>
            </a:extLst>
          </p:cNvPr>
          <p:cNvGrpSpPr/>
          <p:nvPr/>
        </p:nvGrpSpPr>
        <p:grpSpPr>
          <a:xfrm>
            <a:off x="65299" y="5007129"/>
            <a:ext cx="2424362" cy="1667994"/>
            <a:chOff x="65299" y="5007129"/>
            <a:chExt cx="2424362" cy="16679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3E644E-0065-7220-3A69-DAF75C9B8F5D}"/>
                </a:ext>
              </a:extLst>
            </p:cNvPr>
            <p:cNvSpPr txBox="1"/>
            <p:nvPr/>
          </p:nvSpPr>
          <p:spPr>
            <a:xfrm>
              <a:off x="65299" y="5007129"/>
              <a:ext cx="2424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In collaboration with</a:t>
              </a:r>
            </a:p>
          </p:txBody>
        </p:sp>
        <p:pic>
          <p:nvPicPr>
            <p:cNvPr id="11" name="Picture 10">
              <a:hlinkClick r:id="rId3"/>
              <a:extLst>
                <a:ext uri="{FF2B5EF4-FFF2-40B4-BE49-F238E27FC236}">
                  <a16:creationId xmlns:a16="http://schemas.microsoft.com/office/drawing/2014/main" id="{AE3381AB-B3C3-DE9B-2A02-BFBB2E7FC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38" y="5376461"/>
              <a:ext cx="1945543" cy="1298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6125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557190"/>
            <a:ext cx="10781071" cy="10715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The 1868 General Election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1838D0-0136-F854-B6C3-0C45A577B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941" y="1629053"/>
            <a:ext cx="5181508" cy="471431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latin typeface="Comic Sans MS" panose="030F0902030302020204" pitchFamily="66" charset="0"/>
              </a:rPr>
              <a:t>Hoping to </a:t>
            </a:r>
            <a:r>
              <a:rPr lang="en-US" sz="2400" dirty="0" err="1">
                <a:latin typeface="Comic Sans MS" panose="030F0902030302020204" pitchFamily="66" charset="0"/>
              </a:rPr>
              <a:t>capitalise</a:t>
            </a:r>
            <a:r>
              <a:rPr lang="en-US" sz="2400" dirty="0">
                <a:latin typeface="Comic Sans MS" panose="030F0902030302020204" pitchFamily="66" charset="0"/>
              </a:rPr>
              <a:t> on the reform, Disraeli calls an election in November/December 1868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omic Sans MS" panose="030F0902030302020204" pitchFamily="66" charset="0"/>
              </a:rPr>
              <a:t>Last conservative electoral victory: 1852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omic Sans MS" panose="030F0902030302020204" pitchFamily="66" charset="0"/>
              </a:rPr>
              <a:t>Since 1857 Liberals under Palmerston held parliamentary majority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latin typeface="Comic Sans MS" panose="030F0902030302020204" pitchFamily="66" charset="0"/>
              </a:rPr>
              <a:t>Both parties with new leaders: Disraeli v. Gladstone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400" dirty="0">
              <a:latin typeface="Comic Sans MS" panose="030F0902030302020204" pitchFamily="66" charset="0"/>
            </a:endParaRP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US" sz="2000" dirty="0">
              <a:latin typeface="Comic Sans MS" panose="030F0902030302020204" pitchFamily="66" charset="0"/>
            </a:endParaRPr>
          </a:p>
        </p:txBody>
      </p:sp>
      <p:pic>
        <p:nvPicPr>
          <p:cNvPr id="5" name="Picture 4" descr="A picture containing person, person, old&#10;&#10;Description automatically generated">
            <a:extLst>
              <a:ext uri="{FF2B5EF4-FFF2-40B4-BE49-F238E27FC236}">
                <a16:creationId xmlns:a16="http://schemas.microsoft.com/office/drawing/2014/main" id="{AF587A99-C553-C4D1-6909-1DCAA8A7C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8" y="2226469"/>
            <a:ext cx="2516727" cy="3519486"/>
          </a:xfrm>
          <a:prstGeom prst="rect">
            <a:avLst/>
          </a:prstGeom>
        </p:spPr>
      </p:pic>
      <p:pic>
        <p:nvPicPr>
          <p:cNvPr id="7" name="Picture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D5A3A899-A93B-F76A-8E1F-A5815629E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628" y="2226469"/>
            <a:ext cx="2436567" cy="35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0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The North Durham Constituency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F3CD6B3-9F01-C3BD-DCEA-74AA6B706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8" y="2114550"/>
            <a:ext cx="5381296" cy="429676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County constituency; much larger than today, covering everything north of Durham to the Tyne and from the sea to the </a:t>
            </a:r>
            <a:r>
              <a:rPr lang="en-US" sz="2000" dirty="0" err="1">
                <a:latin typeface="Comic Sans MS" panose="030F0902030302020204" pitchFamily="66" charset="0"/>
              </a:rPr>
              <a:t>Pennines</a:t>
            </a:r>
            <a:r>
              <a:rPr lang="en-US" sz="2000" dirty="0">
                <a:latin typeface="Comic Sans MS" panose="030F0902030302020204" pitchFamily="66" charset="0"/>
              </a:rPr>
              <a:t>.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Main occupations: farming and mining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Created in 1832; 2-member constituency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From 1837-1864 split Liberal/Conservative representation, since 1864/1865 two Liberal MPs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Liberal incumbents:</a:t>
            </a:r>
          </a:p>
          <a:p>
            <a:pPr lvl="1">
              <a:spcBef>
                <a:spcPts val="1000"/>
              </a:spcBef>
            </a:pPr>
            <a:r>
              <a:rPr lang="en-US" sz="2000" dirty="0">
                <a:latin typeface="Comic Sans MS" panose="030F0902030302020204" pitchFamily="66" charset="0"/>
              </a:rPr>
              <a:t>Robert Duncombe Shafto (1847-1868)</a:t>
            </a:r>
          </a:p>
          <a:p>
            <a:pPr lvl="1">
              <a:spcBef>
                <a:spcPts val="1000"/>
              </a:spcBef>
            </a:pPr>
            <a:r>
              <a:rPr lang="en-US" sz="2000" dirty="0">
                <a:latin typeface="Comic Sans MS" panose="030F0902030302020204" pitchFamily="66" charset="0"/>
              </a:rPr>
              <a:t>Sir Hedworth Williamson (since 1864)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10,576 voters (</a:t>
            </a:r>
            <a:r>
              <a:rPr lang="en-US" sz="2000">
                <a:latin typeface="Comic Sans MS" panose="030F0902030302020204" pitchFamily="66" charset="0"/>
              </a:rPr>
              <a:t>nearly double the number in 1865)</a:t>
            </a:r>
            <a:endParaRPr lang="en-US" sz="2000" dirty="0">
              <a:latin typeface="Comic Sans MS" panose="030F0902030302020204" pitchFamily="66" charset="0"/>
            </a:endParaRP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A82DBA4-936D-A3C2-4158-30A10626C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81" y="1303088"/>
            <a:ext cx="63246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64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557190"/>
            <a:ext cx="10838221" cy="11715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1868 Candidates for North Durham</a:t>
            </a:r>
          </a:p>
        </p:txBody>
      </p:sp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8518F4CB-92BD-4E27-8DBE-4944F15B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6" y="1579242"/>
            <a:ext cx="3443952" cy="3939335"/>
          </a:xfrm>
          <a:prstGeom prst="rect">
            <a:avLst/>
          </a:prstGeom>
          <a:noFill/>
        </p:spPr>
      </p:pic>
      <p:pic>
        <p:nvPicPr>
          <p:cNvPr id="6" name="Picture 5" descr="A painting of 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F91DB121-2BBA-46A9-AE90-CD439976B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47" y="1564954"/>
            <a:ext cx="3409950" cy="3939335"/>
          </a:xfrm>
          <a:prstGeom prst="rect">
            <a:avLst/>
          </a:prstGeom>
          <a:noFill/>
        </p:spPr>
      </p:pic>
      <p:pic>
        <p:nvPicPr>
          <p:cNvPr id="7" name="Picture 6" descr="A picture containing text, headdress, helmet&#10;&#10;Description automatically generated">
            <a:extLst>
              <a:ext uri="{FF2B5EF4-FFF2-40B4-BE49-F238E27FC236}">
                <a16:creationId xmlns:a16="http://schemas.microsoft.com/office/drawing/2014/main" id="{12EC3873-CE99-4FD7-B4C4-60FD12FEB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77" y="1579243"/>
            <a:ext cx="2553972" cy="400557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7A65CC-FD72-CD3C-847A-8EE1B4B0E396}"/>
              </a:ext>
            </a:extLst>
          </p:cNvPr>
          <p:cNvSpPr txBox="1"/>
          <p:nvPr/>
        </p:nvSpPr>
        <p:spPr>
          <a:xfrm>
            <a:off x="648928" y="5715000"/>
            <a:ext cx="357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Sir Hedworth Williamson (Liberal)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417AB-9D9B-6ADE-61D6-E85EDC40F269}"/>
              </a:ext>
            </a:extLst>
          </p:cNvPr>
          <p:cNvSpPr txBox="1"/>
          <p:nvPr/>
        </p:nvSpPr>
        <p:spPr>
          <a:xfrm>
            <a:off x="4870447" y="5715000"/>
            <a:ext cx="357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Mr. </a:t>
            </a:r>
            <a:r>
              <a:rPr lang="en-US" dirty="0" err="1">
                <a:latin typeface="Comic Sans MS" panose="030F0902030302020204" pitchFamily="66" charset="0"/>
              </a:rPr>
              <a:t>Issac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Lowthian</a:t>
            </a:r>
            <a:r>
              <a:rPr lang="en-US" dirty="0">
                <a:latin typeface="Comic Sans MS" panose="030F0902030302020204" pitchFamily="66" charset="0"/>
              </a:rPr>
              <a:t> Bell (Liberal)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A5637-590F-5FF6-1D76-E309C62F278F}"/>
              </a:ext>
            </a:extLst>
          </p:cNvPr>
          <p:cNvSpPr txBox="1"/>
          <p:nvPr/>
        </p:nvSpPr>
        <p:spPr>
          <a:xfrm>
            <a:off x="8529699" y="5729287"/>
            <a:ext cx="357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Mr. George Elliot (Conservative)</a:t>
            </a:r>
          </a:p>
        </p:txBody>
      </p:sp>
    </p:spTree>
    <p:extLst>
      <p:ext uri="{BB962C8B-B14F-4D97-AF65-F5344CB8AC3E}">
        <p14:creationId xmlns:p14="http://schemas.microsoft.com/office/powerpoint/2010/main" val="44361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557190"/>
            <a:ext cx="10552471" cy="11430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19</a:t>
            </a:r>
            <a:r>
              <a:rPr lang="en-US" sz="4000" baseline="30000" dirty="0">
                <a:latin typeface="Comic Sans MS" panose="030F0902030302020204" pitchFamily="66" charset="0"/>
              </a:rPr>
              <a:t>th</a:t>
            </a:r>
            <a:r>
              <a:rPr lang="en-US" sz="4000" dirty="0">
                <a:latin typeface="Comic Sans MS" panose="030F0902030302020204" pitchFamily="66" charset="0"/>
              </a:rPr>
              <a:t>-Century Voting System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F3CD6B3-9F01-C3BD-DCEA-74AA6B706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828800"/>
            <a:ext cx="5180245" cy="4300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Comic Sans MS" panose="030F0902030302020204" pitchFamily="66" charset="0"/>
              </a:rPr>
              <a:t>Each voter had up to 2 votes that he could allocate across the three candidates as follows:</a:t>
            </a:r>
          </a:p>
          <a:p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Plump:</a:t>
            </a:r>
            <a:r>
              <a:rPr lang="en-US" sz="2000" dirty="0">
                <a:latin typeface="Comic Sans MS" panose="030F0902030302020204" pitchFamily="66" charset="0"/>
              </a:rPr>
              <a:t> Cast only one vote for his favorite candidate and forgo his second vote</a:t>
            </a:r>
          </a:p>
          <a:p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Split-vote:</a:t>
            </a:r>
            <a:r>
              <a:rPr lang="en-US" sz="2000" dirty="0">
                <a:latin typeface="Comic Sans MS" panose="030F0902030302020204" pitchFamily="66" charset="0"/>
              </a:rPr>
              <a:t> Cast one vote for one candidate of one and the second vote for a candidate of the other party</a:t>
            </a:r>
          </a:p>
          <a:p>
            <a:r>
              <a:rPr lang="en-US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Double partisan vote: </a:t>
            </a:r>
            <a:r>
              <a:rPr lang="en-US" sz="2000" dirty="0">
                <a:latin typeface="Comic Sans MS" panose="030F0902030302020204" pitchFamily="66" charset="0"/>
              </a:rPr>
              <a:t>Cast one vote for each of the two candidates of a party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Voters cannot cast more than one vote for a candidate.</a:t>
            </a:r>
          </a:p>
        </p:txBody>
      </p:sp>
      <p:pic>
        <p:nvPicPr>
          <p:cNvPr id="4" name="Picture 3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6FD0C8AE-4015-26E5-4211-68930E8E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862" y="1484522"/>
            <a:ext cx="5502401" cy="498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29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9" y="257152"/>
            <a:ext cx="10666771" cy="12430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>
                <a:latin typeface="Comic Sans MS" panose="030F0902030302020204" pitchFamily="66" charset="0"/>
              </a:rPr>
              <a:t>“Get Out and Vote!” – Final Reminders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97190-53A0-F910-5E9D-042DA819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187"/>
            <a:ext cx="10515600" cy="4986337"/>
          </a:xfrm>
        </p:spPr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Date, Time, Meeting place for the trip to Beamish</a:t>
            </a:r>
          </a:p>
          <a:p>
            <a:pPr marL="0" indent="0">
              <a:buNone/>
            </a:pPr>
            <a:r>
              <a:rPr lang="en-US" b="1" u="sng" dirty="0">
                <a:latin typeface="Comic Sans MS" panose="030F0902030302020204" pitchFamily="66" charset="0"/>
              </a:rPr>
              <a:t>Don’t forget:</a:t>
            </a:r>
          </a:p>
          <a:p>
            <a:r>
              <a:rPr lang="en-US">
                <a:latin typeface="Comic Sans MS" panose="030F0902030302020204" pitchFamily="66" charset="0"/>
              </a:rPr>
              <a:t>Wear </a:t>
            </a:r>
            <a:r>
              <a:rPr lang="en-US" dirty="0">
                <a:latin typeface="Comic Sans MS" panose="030F0902030302020204" pitchFamily="66" charset="0"/>
              </a:rPr>
              <a:t>comfortable walking shoes</a:t>
            </a:r>
          </a:p>
          <a:p>
            <a:r>
              <a:rPr lang="en-US" dirty="0">
                <a:latin typeface="Comic Sans MS" panose="030F0902030302020204" pitchFamily="66" charset="0"/>
              </a:rPr>
              <a:t>Wear weather appropriate outdoor clothes </a:t>
            </a:r>
          </a:p>
          <a:p>
            <a:r>
              <a:rPr lang="en-US" dirty="0">
                <a:latin typeface="Comic Sans MS" panose="030F0902030302020204" pitchFamily="66" charset="0"/>
              </a:rPr>
              <a:t>Lunch</a:t>
            </a:r>
          </a:p>
        </p:txBody>
      </p:sp>
    </p:spTree>
    <p:extLst>
      <p:ext uri="{BB962C8B-B14F-4D97-AF65-F5344CB8AC3E}">
        <p14:creationId xmlns:p14="http://schemas.microsoft.com/office/powerpoint/2010/main" val="3444695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Lesson Plan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881E09-E3F9-05B6-7DE0-D63C1672B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7702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902030302020204" pitchFamily="66" charset="0"/>
              </a:rPr>
              <a:t>National Context</a:t>
            </a:r>
          </a:p>
          <a:p>
            <a:pPr lvl="1"/>
            <a:r>
              <a:rPr lang="en-US" dirty="0">
                <a:latin typeface="Comic Sans MS" panose="030F0902030302020204" pitchFamily="66" charset="0"/>
              </a:rPr>
              <a:t>Second Reform Act (1867)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omic Sans MS" panose="030F0902030302020204" pitchFamily="66" charset="0"/>
              </a:rPr>
              <a:t>General Election (1868)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omic Sans MS" panose="030F0902030302020204" pitchFamily="66" charset="0"/>
              </a:rPr>
              <a:t>The 1868 North Durham Election</a:t>
            </a:r>
          </a:p>
          <a:p>
            <a:pPr lvl="1"/>
            <a:r>
              <a:rPr lang="en-US" dirty="0">
                <a:latin typeface="Comic Sans MS" panose="030F0902030302020204" pitchFamily="66" charset="0"/>
              </a:rPr>
              <a:t>Constituency characteristics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omic Sans MS" panose="030F0902030302020204" pitchFamily="66" charset="0"/>
              </a:rPr>
              <a:t>Candidates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Comic Sans MS" panose="030F0902030302020204" pitchFamily="66" charset="0"/>
              </a:rPr>
              <a:t>Introduction to “Get Out and Vote”</a:t>
            </a:r>
          </a:p>
          <a:p>
            <a:pPr lvl="1"/>
            <a:r>
              <a:rPr lang="en-US" dirty="0">
                <a:latin typeface="Comic Sans MS" panose="030F0902030302020204" pitchFamily="66" charset="0"/>
              </a:rPr>
              <a:t>Groups and tasks</a:t>
            </a:r>
          </a:p>
          <a:p>
            <a:pPr lvl="1"/>
            <a:r>
              <a:rPr lang="en-US" dirty="0">
                <a:latin typeface="Comic Sans MS" panose="030F0902030302020204" pitchFamily="66" charset="0"/>
              </a:rPr>
              <a:t>Preparations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FE2B12-D46E-5E72-02D1-7BBF68C49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194" y="1565276"/>
            <a:ext cx="4506912" cy="45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6EFBD9-1CCC-9243-2A75-EF0A07A5D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100" dirty="0">
                <a:latin typeface="Comic Sans MS" panose="030F0902030302020204" pitchFamily="66" charset="0"/>
              </a:rPr>
              <a:t>The Run-Up to the Second Reform Act (1867)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8B3C-12B9-7979-C3ED-856E06B52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062413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mic Sans MS" panose="030F0902030302020204" pitchFamily="66" charset="0"/>
              </a:rPr>
              <a:t>1832: Great Reform Act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Unified male franchise (1 in 7)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omic Sans MS" panose="030F0902030302020204" pitchFamily="66" charset="0"/>
              </a:rPr>
              <a:t>Elimination of “rotten boroughs”</a:t>
            </a:r>
          </a:p>
        </p:txBody>
      </p:sp>
    </p:spTree>
    <p:extLst>
      <p:ext uri="{BB962C8B-B14F-4D97-AF65-F5344CB8AC3E}">
        <p14:creationId xmlns:p14="http://schemas.microsoft.com/office/powerpoint/2010/main" val="246478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en-US" sz="3400">
                <a:latin typeface="Comic Sans MS" panose="030F0902030302020204" pitchFamily="66" charset="0"/>
              </a:rPr>
              <a:t>The Run-Up to the Second Reform Act (1867)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8B3C-12B9-7979-C3ED-856E06B52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630161"/>
            <a:ext cx="4080880" cy="3546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mic Sans MS" panose="030F0902030302020204" pitchFamily="66" charset="0"/>
              </a:rPr>
              <a:t>1832: Great Reform Act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Unified male franchise (1 in 7)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omic Sans MS" panose="030F0902030302020204" pitchFamily="66" charset="0"/>
              </a:rPr>
              <a:t>Elimination of “rotten boroughs”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latin typeface="Comic Sans MS" panose="030F0902030302020204" pitchFamily="66" charset="0"/>
              </a:rPr>
              <a:t>1838-1857 Chartist Movement</a:t>
            </a:r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BD699A5-F464-DFA6-69A4-4ED497FF7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2" r="9786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1219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3700">
                <a:latin typeface="Comic Sans MS" panose="030F0902030302020204" pitchFamily="66" charset="0"/>
              </a:rPr>
              <a:t>The Run-Up to the Second Reform Act (1867)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8B3C-12B9-7979-C3ED-856E06B52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mic Sans MS" panose="030F0902030302020204" pitchFamily="66" charset="0"/>
              </a:rPr>
              <a:t>1832: Great Reform Act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Unified male franchise (1 in 7)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omic Sans MS" panose="030F0902030302020204" pitchFamily="66" charset="0"/>
              </a:rPr>
              <a:t>Elimination of “rotten boroughs”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latin typeface="Comic Sans MS" panose="030F0902030302020204" pitchFamily="66" charset="0"/>
              </a:rPr>
              <a:t>1838-1857 Chartist Movement</a:t>
            </a:r>
          </a:p>
          <a:p>
            <a:pPr marL="0" indent="0">
              <a:buNone/>
            </a:pPr>
            <a:r>
              <a:rPr lang="en-US" sz="2000" dirty="0">
                <a:latin typeface="Comic Sans MS" panose="030F0902030302020204" pitchFamily="66" charset="0"/>
              </a:rPr>
              <a:t>1865 Death of Lord Palmerston, an opponent of franchise extension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Fresh demands for electoral reform</a:t>
            </a:r>
          </a:p>
        </p:txBody>
      </p:sp>
      <p:pic>
        <p:nvPicPr>
          <p:cNvPr id="8" name="Picture 7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26D32C3B-CD69-E129-142F-85A1CED0C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826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Comic Sans MS" panose="030F0902030302020204" pitchFamily="66" charset="0"/>
              </a:rPr>
              <a:t>The Secon</a:t>
            </a:r>
            <a:r>
              <a:rPr lang="en-US" sz="5400" dirty="0">
                <a:latin typeface="Comic Sans MS" panose="030F0902030302020204" pitchFamily="66" charset="0"/>
              </a:rPr>
              <a:t>d Reform Act (1867)</a:t>
            </a:r>
            <a:endParaRPr lang="en-US" sz="5400" kern="12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9" name="secondreformact" descr="secondreformact">
            <a:hlinkClick r:id="" action="ppaction://media"/>
            <a:extLst>
              <a:ext uri="{FF2B5EF4-FFF2-40B4-BE49-F238E27FC236}">
                <a16:creationId xmlns:a16="http://schemas.microsoft.com/office/drawing/2014/main" id="{15D16B9A-0E55-1C1B-6F13-C4A3C78B7A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613" y="1258602"/>
            <a:ext cx="8743950" cy="4918361"/>
          </a:xfrm>
        </p:spPr>
      </p:pic>
    </p:spTree>
    <p:extLst>
      <p:ext uri="{BB962C8B-B14F-4D97-AF65-F5344CB8AC3E}">
        <p14:creationId xmlns:p14="http://schemas.microsoft.com/office/powerpoint/2010/main" val="155407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7754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A Quick Recap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1838D0-0136-F854-B6C3-0C45A577B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674682"/>
            <a:ext cx="5452532" cy="485470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mic Sans MS" panose="030F0902030302020204" pitchFamily="66" charset="0"/>
              </a:rPr>
              <a:t>1866 Lord Russell introduced reform bill but failed to receive majority support and resigned</a:t>
            </a:r>
          </a:p>
        </p:txBody>
      </p:sp>
      <p:pic>
        <p:nvPicPr>
          <p:cNvPr id="4" name="Picture 3" descr="A picture containing person, person, old, clothing&#10;&#10;Description automatically generated">
            <a:extLst>
              <a:ext uri="{FF2B5EF4-FFF2-40B4-BE49-F238E27FC236}">
                <a16:creationId xmlns:a16="http://schemas.microsoft.com/office/drawing/2014/main" id="{1544D33F-5A92-7173-0EEC-99EDF43B0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50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1741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81510" cy="10715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 Quick Recap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1838D0-0136-F854-B6C3-0C45A577B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900238"/>
            <a:ext cx="5181508" cy="471431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dirty="0">
                <a:latin typeface="Comic Sans MS" panose="030F0902030302020204" pitchFamily="66" charset="0"/>
              </a:rPr>
              <a:t>1866 Lord Russell introduced reform bill but failed to receive majority support and resigned</a:t>
            </a:r>
          </a:p>
          <a:p>
            <a:pPr marL="0" indent="0">
              <a:buNone/>
            </a:pPr>
            <a:r>
              <a:rPr lang="en-US" sz="2000" dirty="0">
                <a:latin typeface="Comic Sans MS" panose="030F0902030302020204" pitchFamily="66" charset="0"/>
              </a:rPr>
              <a:t>1867 the Conservatives under Lord Derby and Disraeli introduced their own reform bill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Economic crisis and call for reforms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omic Sans MS" panose="030F0902030302020204" pitchFamily="66" charset="0"/>
              </a:rPr>
              <a:t>Tactical decision to gain public support</a:t>
            </a:r>
          </a:p>
          <a:p>
            <a:pPr marL="0" indent="0">
              <a:buNone/>
            </a:pPr>
            <a:r>
              <a:rPr lang="en-US" sz="2000" dirty="0">
                <a:latin typeface="Comic Sans MS" panose="030F0902030302020204" pitchFamily="66" charset="0"/>
              </a:rPr>
              <a:t>Second Reform Act: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Boroughs: All householders and renters (&gt;£10 a year)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Counties: Landowners and tenants with small plots of land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Nearly 3 in 7 men could vote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US" sz="2000" dirty="0"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125B0-D557-56B2-67F2-3F7B3538F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6" r="1" b="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5084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1C2D6-20FD-6135-0E59-2904CB9E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8" y="557190"/>
            <a:ext cx="10781071" cy="10715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The 1868 General Election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1838D0-0136-F854-B6C3-0C45A577B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8941" y="1629053"/>
            <a:ext cx="5181508" cy="471431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latin typeface="Comic Sans MS" panose="030F0902030302020204" pitchFamily="66" charset="0"/>
              </a:rPr>
              <a:t>Hoping to </a:t>
            </a:r>
            <a:r>
              <a:rPr lang="en-US" sz="2400" dirty="0" err="1">
                <a:latin typeface="Comic Sans MS" panose="030F0902030302020204" pitchFamily="66" charset="0"/>
              </a:rPr>
              <a:t>capitalise</a:t>
            </a:r>
            <a:r>
              <a:rPr lang="en-US" sz="2400" dirty="0">
                <a:latin typeface="Comic Sans MS" panose="030F0902030302020204" pitchFamily="66" charset="0"/>
              </a:rPr>
              <a:t> on the reform, Disraeli calls an election in November/December 1868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omic Sans MS" panose="030F0902030302020204" pitchFamily="66" charset="0"/>
              </a:rPr>
              <a:t>Last conservative electoral victory: 1852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omic Sans MS" panose="030F0902030302020204" pitchFamily="66" charset="0"/>
              </a:rPr>
              <a:t>Since 1857 Liberals under Palmerston held parliamentary majority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pPr marL="0" indent="0">
              <a:buNone/>
            </a:pPr>
            <a:endParaRPr lang="en-US" sz="20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8E7C1E6-AE8A-3E7D-72B7-DCE3AD8A9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76" y="1723423"/>
            <a:ext cx="5804226" cy="456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69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557</Words>
  <Application>Microsoft Office PowerPoint</Application>
  <PresentationFormat>Widescreen</PresentationFormat>
  <Paragraphs>76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Office Theme</vt:lpstr>
      <vt:lpstr>Get Out and Vote!  The 1868 North Durham Election</vt:lpstr>
      <vt:lpstr>Lesson Plan</vt:lpstr>
      <vt:lpstr>The Run-Up to the Second Reform Act (1867)</vt:lpstr>
      <vt:lpstr>The Run-Up to the Second Reform Act (1867)</vt:lpstr>
      <vt:lpstr>The Run-Up to the Second Reform Act (1867)</vt:lpstr>
      <vt:lpstr>The Second Reform Act (1867)</vt:lpstr>
      <vt:lpstr>A Quick Recap</vt:lpstr>
      <vt:lpstr>A Quick Recap</vt:lpstr>
      <vt:lpstr>The 1868 General Election</vt:lpstr>
      <vt:lpstr>The 1868 General Election</vt:lpstr>
      <vt:lpstr>The North Durham Constituency</vt:lpstr>
      <vt:lpstr>1868 Candidates for North Durham</vt:lpstr>
      <vt:lpstr>19th-Century Voting System</vt:lpstr>
      <vt:lpstr>“Get Out and Vote!” – Final Reminders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Out and Vote! The 1868 North Durham Election</dc:title>
  <dc:creator>KUHN, PATRICK M.</dc:creator>
  <cp:lastModifiedBy>Simon Woolley</cp:lastModifiedBy>
  <cp:revision>14</cp:revision>
  <dcterms:created xsi:type="dcterms:W3CDTF">2022-10-02T16:42:59Z</dcterms:created>
  <dcterms:modified xsi:type="dcterms:W3CDTF">2025-03-04T13:21:09Z</dcterms:modified>
</cp:coreProperties>
</file>