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4" r:id="rId3"/>
    <p:sldId id="275" r:id="rId4"/>
    <p:sldId id="276" r:id="rId5"/>
    <p:sldId id="260" r:id="rId6"/>
    <p:sldId id="277" r:id="rId7"/>
    <p:sldId id="258" r:id="rId8"/>
    <p:sldId id="273" r:id="rId9"/>
    <p:sldId id="262" r:id="rId10"/>
    <p:sldId id="263" r:id="rId11"/>
    <p:sldId id="266" r:id="rId12"/>
    <p:sldId id="271"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850"/>
  </p:normalViewPr>
  <p:slideViewPr>
    <p:cSldViewPr snapToGrid="0">
      <p:cViewPr varScale="1">
        <p:scale>
          <a:sx n="91" d="100"/>
          <a:sy n="91" d="100"/>
        </p:scale>
        <p:origin x="3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C79E4-502B-4F44-8D1B-742C2F57A8F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639AF63-D451-43EF-B489-DFF19A6EC0D7}">
      <dgm:prSet/>
      <dgm:spPr/>
      <dgm:t>
        <a:bodyPr/>
        <a:lstStyle/>
        <a:p>
          <a:r>
            <a:rPr lang="en-US" dirty="0"/>
            <a:t>Elections are an important part of democracy because . . . </a:t>
          </a:r>
        </a:p>
      </dgm:t>
    </dgm:pt>
    <dgm:pt modelId="{3A95B375-E7E6-4C57-BB95-01D46F65EE3A}" type="parTrans" cxnId="{B78A87C1-C3AE-47D9-9303-2E1F0FD95B74}">
      <dgm:prSet/>
      <dgm:spPr/>
      <dgm:t>
        <a:bodyPr/>
        <a:lstStyle/>
        <a:p>
          <a:endParaRPr lang="en-US"/>
        </a:p>
      </dgm:t>
    </dgm:pt>
    <dgm:pt modelId="{023689C1-B18B-472C-8878-9B355B493A71}" type="sibTrans" cxnId="{B78A87C1-C3AE-47D9-9303-2E1F0FD95B74}">
      <dgm:prSet/>
      <dgm:spPr/>
      <dgm:t>
        <a:bodyPr/>
        <a:lstStyle/>
        <a:p>
          <a:endParaRPr lang="en-US"/>
        </a:p>
      </dgm:t>
    </dgm:pt>
    <dgm:pt modelId="{6F738C53-8133-4B58-8FA6-BA3DDC1AB4A2}">
      <dgm:prSet/>
      <dgm:spPr/>
      <dgm:t>
        <a:bodyPr/>
        <a:lstStyle/>
        <a:p>
          <a:r>
            <a:rPr lang="en-US"/>
            <a:t>Bribery and the use of ‘roughs’ were problems for 19</a:t>
          </a:r>
          <a:r>
            <a:rPr lang="en-US" baseline="30000"/>
            <a:t>th</a:t>
          </a:r>
          <a:r>
            <a:rPr lang="en-US"/>
            <a:t> century elections because . . . .</a:t>
          </a:r>
        </a:p>
      </dgm:t>
    </dgm:pt>
    <dgm:pt modelId="{6598D1E0-6C57-4335-9033-98172729896E}" type="parTrans" cxnId="{B47A5047-6332-4CB4-B8B9-10230691F436}">
      <dgm:prSet/>
      <dgm:spPr/>
      <dgm:t>
        <a:bodyPr/>
        <a:lstStyle/>
        <a:p>
          <a:endParaRPr lang="en-US"/>
        </a:p>
      </dgm:t>
    </dgm:pt>
    <dgm:pt modelId="{367E9142-5755-487B-AEA7-C2407602414A}" type="sibTrans" cxnId="{B47A5047-6332-4CB4-B8B9-10230691F436}">
      <dgm:prSet/>
      <dgm:spPr/>
      <dgm:t>
        <a:bodyPr/>
        <a:lstStyle/>
        <a:p>
          <a:endParaRPr lang="en-US"/>
        </a:p>
      </dgm:t>
    </dgm:pt>
    <dgm:pt modelId="{B5B59BD7-E559-4332-86E4-5C55F221D837}" type="pres">
      <dgm:prSet presAssocID="{4FCC79E4-502B-4F44-8D1B-742C2F57A8F3}" presName="vert0" presStyleCnt="0">
        <dgm:presLayoutVars>
          <dgm:dir/>
          <dgm:animOne val="branch"/>
          <dgm:animLvl val="lvl"/>
        </dgm:presLayoutVars>
      </dgm:prSet>
      <dgm:spPr/>
    </dgm:pt>
    <dgm:pt modelId="{A1DA3581-6AC8-4FE6-900E-53D4E1922009}" type="pres">
      <dgm:prSet presAssocID="{1639AF63-D451-43EF-B489-DFF19A6EC0D7}" presName="thickLine" presStyleLbl="alignNode1" presStyleIdx="0" presStyleCnt="2"/>
      <dgm:spPr/>
    </dgm:pt>
    <dgm:pt modelId="{F2692378-9441-4DC4-9728-4AA03AC2277E}" type="pres">
      <dgm:prSet presAssocID="{1639AF63-D451-43EF-B489-DFF19A6EC0D7}" presName="horz1" presStyleCnt="0"/>
      <dgm:spPr/>
    </dgm:pt>
    <dgm:pt modelId="{BB12FFED-AF17-4E40-B9C6-6B748878470F}" type="pres">
      <dgm:prSet presAssocID="{1639AF63-D451-43EF-B489-DFF19A6EC0D7}" presName="tx1" presStyleLbl="revTx" presStyleIdx="0" presStyleCnt="2"/>
      <dgm:spPr/>
    </dgm:pt>
    <dgm:pt modelId="{5D991F51-78E6-485B-9E54-1E93524CEDFA}" type="pres">
      <dgm:prSet presAssocID="{1639AF63-D451-43EF-B489-DFF19A6EC0D7}" presName="vert1" presStyleCnt="0"/>
      <dgm:spPr/>
    </dgm:pt>
    <dgm:pt modelId="{E69A11D2-EEE4-48AD-92A5-86F2CD3C0178}" type="pres">
      <dgm:prSet presAssocID="{6F738C53-8133-4B58-8FA6-BA3DDC1AB4A2}" presName="thickLine" presStyleLbl="alignNode1" presStyleIdx="1" presStyleCnt="2"/>
      <dgm:spPr/>
    </dgm:pt>
    <dgm:pt modelId="{97A6F87A-9CF7-4428-9B92-5E7124CCFBB0}" type="pres">
      <dgm:prSet presAssocID="{6F738C53-8133-4B58-8FA6-BA3DDC1AB4A2}" presName="horz1" presStyleCnt="0"/>
      <dgm:spPr/>
    </dgm:pt>
    <dgm:pt modelId="{F6F416A0-A494-4DA3-B7E1-F6391960CC83}" type="pres">
      <dgm:prSet presAssocID="{6F738C53-8133-4B58-8FA6-BA3DDC1AB4A2}" presName="tx1" presStyleLbl="revTx" presStyleIdx="1" presStyleCnt="2"/>
      <dgm:spPr/>
    </dgm:pt>
    <dgm:pt modelId="{E7117EB9-21B6-480A-9BC3-B3CBD77BD439}" type="pres">
      <dgm:prSet presAssocID="{6F738C53-8133-4B58-8FA6-BA3DDC1AB4A2}" presName="vert1" presStyleCnt="0"/>
      <dgm:spPr/>
    </dgm:pt>
  </dgm:ptLst>
  <dgm:cxnLst>
    <dgm:cxn modelId="{B47A5047-6332-4CB4-B8B9-10230691F436}" srcId="{4FCC79E4-502B-4F44-8D1B-742C2F57A8F3}" destId="{6F738C53-8133-4B58-8FA6-BA3DDC1AB4A2}" srcOrd="1" destOrd="0" parTransId="{6598D1E0-6C57-4335-9033-98172729896E}" sibTransId="{367E9142-5755-487B-AEA7-C2407602414A}"/>
    <dgm:cxn modelId="{F19B0282-D8AA-4E7F-B8D9-CE41E286D6EE}" type="presOf" srcId="{4FCC79E4-502B-4F44-8D1B-742C2F57A8F3}" destId="{B5B59BD7-E559-4332-86E4-5C55F221D837}" srcOrd="0" destOrd="0" presId="urn:microsoft.com/office/officeart/2008/layout/LinedList"/>
    <dgm:cxn modelId="{B78A87C1-C3AE-47D9-9303-2E1F0FD95B74}" srcId="{4FCC79E4-502B-4F44-8D1B-742C2F57A8F3}" destId="{1639AF63-D451-43EF-B489-DFF19A6EC0D7}" srcOrd="0" destOrd="0" parTransId="{3A95B375-E7E6-4C57-BB95-01D46F65EE3A}" sibTransId="{023689C1-B18B-472C-8878-9B355B493A71}"/>
    <dgm:cxn modelId="{C7615DD7-799E-43B4-ABE1-DCB65DE122A3}" type="presOf" srcId="{1639AF63-D451-43EF-B489-DFF19A6EC0D7}" destId="{BB12FFED-AF17-4E40-B9C6-6B748878470F}" srcOrd="0" destOrd="0" presId="urn:microsoft.com/office/officeart/2008/layout/LinedList"/>
    <dgm:cxn modelId="{A0DD82E3-A4C8-427F-B239-252E5E89E92D}" type="presOf" srcId="{6F738C53-8133-4B58-8FA6-BA3DDC1AB4A2}" destId="{F6F416A0-A494-4DA3-B7E1-F6391960CC83}" srcOrd="0" destOrd="0" presId="urn:microsoft.com/office/officeart/2008/layout/LinedList"/>
    <dgm:cxn modelId="{ABE7D212-AC84-4ABB-89A4-0834A053A247}" type="presParOf" srcId="{B5B59BD7-E559-4332-86E4-5C55F221D837}" destId="{A1DA3581-6AC8-4FE6-900E-53D4E1922009}" srcOrd="0" destOrd="0" presId="urn:microsoft.com/office/officeart/2008/layout/LinedList"/>
    <dgm:cxn modelId="{6CC0FAA8-2B55-456B-819F-41B610817591}" type="presParOf" srcId="{B5B59BD7-E559-4332-86E4-5C55F221D837}" destId="{F2692378-9441-4DC4-9728-4AA03AC2277E}" srcOrd="1" destOrd="0" presId="urn:microsoft.com/office/officeart/2008/layout/LinedList"/>
    <dgm:cxn modelId="{AC7ADA2C-1FF0-4634-AB22-5D22D14D449F}" type="presParOf" srcId="{F2692378-9441-4DC4-9728-4AA03AC2277E}" destId="{BB12FFED-AF17-4E40-B9C6-6B748878470F}" srcOrd="0" destOrd="0" presId="urn:microsoft.com/office/officeart/2008/layout/LinedList"/>
    <dgm:cxn modelId="{67B4F913-0039-409C-ACC3-3AB719B924BC}" type="presParOf" srcId="{F2692378-9441-4DC4-9728-4AA03AC2277E}" destId="{5D991F51-78E6-485B-9E54-1E93524CEDFA}" srcOrd="1" destOrd="0" presId="urn:microsoft.com/office/officeart/2008/layout/LinedList"/>
    <dgm:cxn modelId="{775D524B-7C0C-4982-AEC5-3D58C28639F8}" type="presParOf" srcId="{B5B59BD7-E559-4332-86E4-5C55F221D837}" destId="{E69A11D2-EEE4-48AD-92A5-86F2CD3C0178}" srcOrd="2" destOrd="0" presId="urn:microsoft.com/office/officeart/2008/layout/LinedList"/>
    <dgm:cxn modelId="{EC1304C7-92D8-48AF-AA3B-93BC6BE280F2}" type="presParOf" srcId="{B5B59BD7-E559-4332-86E4-5C55F221D837}" destId="{97A6F87A-9CF7-4428-9B92-5E7124CCFBB0}" srcOrd="3" destOrd="0" presId="urn:microsoft.com/office/officeart/2008/layout/LinedList"/>
    <dgm:cxn modelId="{20E9C49D-51B2-4980-B47C-C375668EDE24}" type="presParOf" srcId="{97A6F87A-9CF7-4428-9B92-5E7124CCFBB0}" destId="{F6F416A0-A494-4DA3-B7E1-F6391960CC83}" srcOrd="0" destOrd="0" presId="urn:microsoft.com/office/officeart/2008/layout/LinedList"/>
    <dgm:cxn modelId="{6EEE33F7-08CB-4F9D-979F-59FDD3AE1AEF}" type="presParOf" srcId="{97A6F87A-9CF7-4428-9B92-5E7124CCFBB0}" destId="{E7117EB9-21B6-480A-9BC3-B3CBD77BD4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A3581-6AC8-4FE6-900E-53D4E1922009}">
      <dsp:nvSpPr>
        <dsp:cNvPr id="0" name=""/>
        <dsp:cNvSpPr/>
      </dsp:nvSpPr>
      <dsp:spPr>
        <a:xfrm>
          <a:off x="0" y="0"/>
          <a:ext cx="71400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2FFED-AF17-4E40-B9C6-6B748878470F}">
      <dsp:nvSpPr>
        <dsp:cNvPr id="0" name=""/>
        <dsp:cNvSpPr/>
      </dsp:nvSpPr>
      <dsp:spPr>
        <a:xfrm>
          <a:off x="0" y="0"/>
          <a:ext cx="7140030"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Elections are an important part of democracy because . . . </a:t>
          </a:r>
        </a:p>
      </dsp:txBody>
      <dsp:txXfrm>
        <a:off x="0" y="0"/>
        <a:ext cx="7140030" cy="2768070"/>
      </dsp:txXfrm>
    </dsp:sp>
    <dsp:sp modelId="{E69A11D2-EEE4-48AD-92A5-86F2CD3C0178}">
      <dsp:nvSpPr>
        <dsp:cNvPr id="0" name=""/>
        <dsp:cNvSpPr/>
      </dsp:nvSpPr>
      <dsp:spPr>
        <a:xfrm>
          <a:off x="0" y="2768070"/>
          <a:ext cx="714003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416A0-A494-4DA3-B7E1-F6391960CC83}">
      <dsp:nvSpPr>
        <dsp:cNvPr id="0" name=""/>
        <dsp:cNvSpPr/>
      </dsp:nvSpPr>
      <dsp:spPr>
        <a:xfrm>
          <a:off x="0" y="2768070"/>
          <a:ext cx="7140030"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Bribery and the use of ‘roughs’ were problems for 19</a:t>
          </a:r>
          <a:r>
            <a:rPr lang="en-US" sz="4300" kern="1200" baseline="30000"/>
            <a:t>th</a:t>
          </a:r>
          <a:r>
            <a:rPr lang="en-US" sz="4300" kern="1200"/>
            <a:t> century elections because . . . .</a:t>
          </a:r>
        </a:p>
      </dsp:txBody>
      <dsp:txXfrm>
        <a:off x="0" y="2768070"/>
        <a:ext cx="7140030"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F278D-59AE-4E34-BB26-2C0CF7CCDB2D}"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C8314-F34F-4AAA-91C5-3B47FB5E143D}" type="slidenum">
              <a:rPr lang="en-GB" smtClean="0"/>
              <a:t>‹#›</a:t>
            </a:fld>
            <a:endParaRPr lang="en-GB"/>
          </a:p>
        </p:txBody>
      </p:sp>
    </p:spTree>
    <p:extLst>
      <p:ext uri="{BB962C8B-B14F-4D97-AF65-F5344CB8AC3E}">
        <p14:creationId xmlns:p14="http://schemas.microsoft.com/office/powerpoint/2010/main" val="254423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rtuk.org/discover/artists/unknown-artist-5177"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rtuk.org/visit/venues/blackburn-museum-and-art-gallery-618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tuk.org/discover/artists/unknown-artist-517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rtuk.org/visit/venues/blackburn-museum-and-art-gallery-618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tuk.org/discover/artists/unknown-artist-517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rtuk.org/visit/venues/blackburn-museum-and-art-gallery-618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dirty="0">
                <a:solidFill>
                  <a:srgbClr val="FFFFFF"/>
                </a:solidFill>
                <a:effectLst/>
                <a:latin typeface="apercu"/>
              </a:rPr>
              <a:t>The 1832 Blackburn Election </a:t>
            </a:r>
            <a:r>
              <a:rPr lang="en-US" b="0" i="0" u="none" strike="noStrike" dirty="0">
                <a:solidFill>
                  <a:srgbClr val="FFFFFF"/>
                </a:solidFill>
                <a:effectLst/>
                <a:latin typeface="apercu"/>
                <a:hlinkClick r:id="rId3"/>
              </a:rPr>
              <a:t>unknown artist</a:t>
            </a:r>
            <a:r>
              <a:rPr lang="en-US" b="0" i="0" u="none" strike="noStrike" dirty="0">
                <a:solidFill>
                  <a:srgbClr val="FFFFFF"/>
                </a:solidFill>
                <a:effectLst/>
                <a:latin typeface="apercu"/>
              </a:rPr>
              <a:t> </a:t>
            </a:r>
            <a:r>
              <a:rPr lang="en-US" b="0" i="0" u="none" strike="noStrike" dirty="0">
                <a:solidFill>
                  <a:srgbClr val="909090"/>
                </a:solidFill>
                <a:effectLst/>
                <a:latin typeface="apercu"/>
                <a:hlinkClick r:id="rId4"/>
              </a:rPr>
              <a:t>Blackburn Museum and Art Gallery</a:t>
            </a:r>
            <a:endParaRPr lang="en-US" b="0" i="0" u="none" strike="noStrike" dirty="0">
              <a:solidFill>
                <a:srgbClr val="909090"/>
              </a:solidFill>
              <a:effectLst/>
              <a:latin typeface="apercu"/>
            </a:endParaRPr>
          </a:p>
          <a:p>
            <a:pPr algn="ctr"/>
            <a:endParaRPr lang="en-US" b="0" i="0" dirty="0">
              <a:solidFill>
                <a:srgbClr val="FFFFFF"/>
              </a:solidFill>
              <a:effectLst/>
              <a:latin typeface="apercu"/>
            </a:endParaRPr>
          </a:p>
          <a:p>
            <a:r>
              <a:rPr lang="en-GB" dirty="0"/>
              <a:t>https://artuk.org/discover/curations/elections-and-electioneering-1832-1868/template/showcase/slide-page/4/slide-page/3</a:t>
            </a:r>
          </a:p>
        </p:txBody>
      </p:sp>
      <p:sp>
        <p:nvSpPr>
          <p:cNvPr id="4" name="Slide Number Placeholder 3"/>
          <p:cNvSpPr>
            <a:spLocks noGrp="1"/>
          </p:cNvSpPr>
          <p:nvPr>
            <p:ph type="sldNum" sz="quarter" idx="5"/>
          </p:nvPr>
        </p:nvSpPr>
        <p:spPr/>
        <p:txBody>
          <a:bodyPr/>
          <a:lstStyle/>
          <a:p>
            <a:fld id="{5C9C9FFE-A230-40E7-9BB3-DA461707D397}" type="slidenum">
              <a:rPr lang="en-GB" smtClean="0"/>
              <a:t>2</a:t>
            </a:fld>
            <a:endParaRPr lang="en-GB"/>
          </a:p>
        </p:txBody>
      </p:sp>
    </p:spTree>
    <p:extLst>
      <p:ext uri="{BB962C8B-B14F-4D97-AF65-F5344CB8AC3E}">
        <p14:creationId xmlns:p14="http://schemas.microsoft.com/office/powerpoint/2010/main" val="65465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9C9FFE-A230-40E7-9BB3-DA461707D397}" type="slidenum">
              <a:rPr lang="en-GB" smtClean="0"/>
              <a:t>12</a:t>
            </a:fld>
            <a:endParaRPr lang="en-GB"/>
          </a:p>
        </p:txBody>
      </p:sp>
    </p:spTree>
    <p:extLst>
      <p:ext uri="{BB962C8B-B14F-4D97-AF65-F5344CB8AC3E}">
        <p14:creationId xmlns:p14="http://schemas.microsoft.com/office/powerpoint/2010/main" val="131779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dirty="0">
                <a:solidFill>
                  <a:srgbClr val="FFFFFF"/>
                </a:solidFill>
                <a:effectLst/>
                <a:latin typeface="apercu"/>
              </a:rPr>
              <a:t>The 1832 Blackburn Election </a:t>
            </a:r>
            <a:r>
              <a:rPr lang="en-US" b="0" i="0" u="none" strike="noStrike" dirty="0">
                <a:solidFill>
                  <a:srgbClr val="FFFFFF"/>
                </a:solidFill>
                <a:effectLst/>
                <a:latin typeface="apercu"/>
                <a:hlinkClick r:id="rId3"/>
              </a:rPr>
              <a:t>unknown artist</a:t>
            </a:r>
            <a:r>
              <a:rPr lang="en-US" b="0" i="0" u="none" strike="noStrike" dirty="0">
                <a:solidFill>
                  <a:srgbClr val="FFFFFF"/>
                </a:solidFill>
                <a:effectLst/>
                <a:latin typeface="apercu"/>
              </a:rPr>
              <a:t> </a:t>
            </a:r>
            <a:r>
              <a:rPr lang="en-US" b="0" i="0" u="none" strike="noStrike" dirty="0">
                <a:solidFill>
                  <a:srgbClr val="909090"/>
                </a:solidFill>
                <a:effectLst/>
                <a:latin typeface="apercu"/>
                <a:hlinkClick r:id="rId4"/>
              </a:rPr>
              <a:t>Blackburn Museum and Art Gallery</a:t>
            </a:r>
            <a:endParaRPr lang="en-US" b="0" i="0" u="none" strike="noStrike" dirty="0">
              <a:solidFill>
                <a:srgbClr val="909090"/>
              </a:solidFill>
              <a:effectLst/>
              <a:latin typeface="apercu"/>
            </a:endParaRPr>
          </a:p>
          <a:p>
            <a:pPr algn="ctr"/>
            <a:endParaRPr lang="en-US" b="0" i="0" dirty="0">
              <a:solidFill>
                <a:srgbClr val="FFFFFF"/>
              </a:solidFill>
              <a:effectLst/>
              <a:latin typeface="apercu"/>
            </a:endParaRPr>
          </a:p>
          <a:p>
            <a:r>
              <a:rPr lang="en-GB" dirty="0"/>
              <a:t>https://artuk.org/discover/curations/elections-and-electioneering-1832-1868/template/showcase/slide-page/4/slide-page/3</a:t>
            </a:r>
          </a:p>
        </p:txBody>
      </p:sp>
      <p:sp>
        <p:nvSpPr>
          <p:cNvPr id="4" name="Slide Number Placeholder 3"/>
          <p:cNvSpPr>
            <a:spLocks noGrp="1"/>
          </p:cNvSpPr>
          <p:nvPr>
            <p:ph type="sldNum" sz="quarter" idx="5"/>
          </p:nvPr>
        </p:nvSpPr>
        <p:spPr/>
        <p:txBody>
          <a:bodyPr/>
          <a:lstStyle/>
          <a:p>
            <a:fld id="{5C9C9FFE-A230-40E7-9BB3-DA461707D397}" type="slidenum">
              <a:rPr lang="en-GB" smtClean="0"/>
              <a:t>3</a:t>
            </a:fld>
            <a:endParaRPr lang="en-GB"/>
          </a:p>
        </p:txBody>
      </p:sp>
    </p:spTree>
    <p:extLst>
      <p:ext uri="{BB962C8B-B14F-4D97-AF65-F5344CB8AC3E}">
        <p14:creationId xmlns:p14="http://schemas.microsoft.com/office/powerpoint/2010/main" val="264489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dirty="0">
                <a:solidFill>
                  <a:srgbClr val="FFFFFF"/>
                </a:solidFill>
                <a:effectLst/>
                <a:latin typeface="apercu"/>
              </a:rPr>
              <a:t>The 1832 Blackburn Election </a:t>
            </a:r>
            <a:r>
              <a:rPr lang="en-US" b="0" i="0" u="none" strike="noStrike" dirty="0">
                <a:solidFill>
                  <a:srgbClr val="FFFFFF"/>
                </a:solidFill>
                <a:effectLst/>
                <a:latin typeface="apercu"/>
                <a:hlinkClick r:id="rId3"/>
              </a:rPr>
              <a:t>unknown artist</a:t>
            </a:r>
            <a:r>
              <a:rPr lang="en-US" b="0" i="0" u="none" strike="noStrike" dirty="0">
                <a:solidFill>
                  <a:srgbClr val="FFFFFF"/>
                </a:solidFill>
                <a:effectLst/>
                <a:latin typeface="apercu"/>
              </a:rPr>
              <a:t> </a:t>
            </a:r>
            <a:r>
              <a:rPr lang="en-US" b="0" i="0" u="none" strike="noStrike" dirty="0">
                <a:solidFill>
                  <a:srgbClr val="909090"/>
                </a:solidFill>
                <a:effectLst/>
                <a:latin typeface="apercu"/>
                <a:hlinkClick r:id="rId4"/>
              </a:rPr>
              <a:t>Blackburn Museum and Art Gallery</a:t>
            </a:r>
            <a:endParaRPr lang="en-US" b="0" i="0" u="none" strike="noStrike" dirty="0">
              <a:solidFill>
                <a:srgbClr val="909090"/>
              </a:solidFill>
              <a:effectLst/>
              <a:latin typeface="apercu"/>
            </a:endParaRPr>
          </a:p>
          <a:p>
            <a:pPr algn="ctr"/>
            <a:endParaRPr lang="en-US" b="0" i="0" dirty="0">
              <a:solidFill>
                <a:srgbClr val="FFFFFF"/>
              </a:solidFill>
              <a:effectLst/>
              <a:latin typeface="apercu"/>
            </a:endParaRPr>
          </a:p>
          <a:p>
            <a:r>
              <a:rPr lang="en-GB" dirty="0"/>
              <a:t>https://artuk.org/discover/curations/elections-and-electioneering-1832-1868/template/showcase/slide-page/4/slide-page/3</a:t>
            </a:r>
          </a:p>
        </p:txBody>
      </p:sp>
      <p:sp>
        <p:nvSpPr>
          <p:cNvPr id="4" name="Slide Number Placeholder 3"/>
          <p:cNvSpPr>
            <a:spLocks noGrp="1"/>
          </p:cNvSpPr>
          <p:nvPr>
            <p:ph type="sldNum" sz="quarter" idx="5"/>
          </p:nvPr>
        </p:nvSpPr>
        <p:spPr/>
        <p:txBody>
          <a:bodyPr/>
          <a:lstStyle/>
          <a:p>
            <a:fld id="{5C9C9FFE-A230-40E7-9BB3-DA461707D397}" type="slidenum">
              <a:rPr lang="en-GB" smtClean="0"/>
              <a:t>4</a:t>
            </a:fld>
            <a:endParaRPr lang="en-GB"/>
          </a:p>
        </p:txBody>
      </p:sp>
    </p:spTree>
    <p:extLst>
      <p:ext uri="{BB962C8B-B14F-4D97-AF65-F5344CB8AC3E}">
        <p14:creationId xmlns:p14="http://schemas.microsoft.com/office/powerpoint/2010/main" val="212993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9C9FFE-A230-40E7-9BB3-DA461707D397}" type="slidenum">
              <a:rPr lang="en-GB" smtClean="0"/>
              <a:t>6</a:t>
            </a:fld>
            <a:endParaRPr lang="en-GB"/>
          </a:p>
        </p:txBody>
      </p:sp>
    </p:spTree>
    <p:extLst>
      <p:ext uri="{BB962C8B-B14F-4D97-AF65-F5344CB8AC3E}">
        <p14:creationId xmlns:p14="http://schemas.microsoft.com/office/powerpoint/2010/main" val="371624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points on this slide may require further teacher explanations – there is more information in the teacher notes for this lesson.</a:t>
            </a:r>
            <a:endParaRPr lang="en-GB" dirty="0"/>
          </a:p>
        </p:txBody>
      </p:sp>
      <p:sp>
        <p:nvSpPr>
          <p:cNvPr id="4" name="Slide Number Placeholder 3"/>
          <p:cNvSpPr>
            <a:spLocks noGrp="1"/>
          </p:cNvSpPr>
          <p:nvPr>
            <p:ph type="sldNum" sz="quarter" idx="5"/>
          </p:nvPr>
        </p:nvSpPr>
        <p:spPr/>
        <p:txBody>
          <a:bodyPr/>
          <a:lstStyle/>
          <a:p>
            <a:fld id="{5C9C9FFE-A230-40E7-9BB3-DA461707D397}" type="slidenum">
              <a:rPr lang="en-GB" smtClean="0"/>
              <a:t>7</a:t>
            </a:fld>
            <a:endParaRPr lang="en-GB"/>
          </a:p>
        </p:txBody>
      </p:sp>
    </p:spTree>
    <p:extLst>
      <p:ext uri="{BB962C8B-B14F-4D97-AF65-F5344CB8AC3E}">
        <p14:creationId xmlns:p14="http://schemas.microsoft.com/office/powerpoint/2010/main" val="238845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also use referendums, such as the 2018 Brexit Referendum, but these are rarer events and are on just one single issue.</a:t>
            </a:r>
            <a:endParaRPr lang="en-GB" dirty="0"/>
          </a:p>
        </p:txBody>
      </p:sp>
      <p:sp>
        <p:nvSpPr>
          <p:cNvPr id="4" name="Slide Number Placeholder 3"/>
          <p:cNvSpPr>
            <a:spLocks noGrp="1"/>
          </p:cNvSpPr>
          <p:nvPr>
            <p:ph type="sldNum" sz="quarter" idx="5"/>
          </p:nvPr>
        </p:nvSpPr>
        <p:spPr/>
        <p:txBody>
          <a:bodyPr/>
          <a:lstStyle/>
          <a:p>
            <a:fld id="{5C9C9FFE-A230-40E7-9BB3-DA461707D397}" type="slidenum">
              <a:rPr lang="en-GB" smtClean="0"/>
              <a:t>8</a:t>
            </a:fld>
            <a:endParaRPr lang="en-GB"/>
          </a:p>
        </p:txBody>
      </p:sp>
    </p:spTree>
    <p:extLst>
      <p:ext uri="{BB962C8B-B14F-4D97-AF65-F5344CB8AC3E}">
        <p14:creationId xmlns:p14="http://schemas.microsoft.com/office/powerpoint/2010/main" val="185650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https://www.youtube.com/watch?v=HNe37hWfxsA     This is the link to the video – it is just over 8 minutes long and explains the key findings from the research</a:t>
            </a:r>
          </a:p>
          <a:p>
            <a:r>
              <a:rPr lang="en-GB" dirty="0"/>
              <a:t>The research was based on a detailed computer based search of all accounts of election violence found in local newspapers from the time (using the digitized archive held by the British Newspaper Archive).  These accounts were then checked by human researchers and brought together on the interactive map that then forms the key tool for these lessons.</a:t>
            </a:r>
          </a:p>
        </p:txBody>
      </p:sp>
      <p:sp>
        <p:nvSpPr>
          <p:cNvPr id="4" name="Slide Number Placeholder 3"/>
          <p:cNvSpPr>
            <a:spLocks noGrp="1"/>
          </p:cNvSpPr>
          <p:nvPr>
            <p:ph type="sldNum" sz="quarter" idx="5"/>
          </p:nvPr>
        </p:nvSpPr>
        <p:spPr/>
        <p:txBody>
          <a:bodyPr/>
          <a:lstStyle/>
          <a:p>
            <a:fld id="{390C8314-F34F-4AAA-91C5-3B47FB5E143D}" type="slidenum">
              <a:rPr lang="en-GB" smtClean="0"/>
              <a:t>9</a:t>
            </a:fld>
            <a:endParaRPr lang="en-GB"/>
          </a:p>
        </p:txBody>
      </p:sp>
    </p:spTree>
    <p:extLst>
      <p:ext uri="{BB962C8B-B14F-4D97-AF65-F5344CB8AC3E}">
        <p14:creationId xmlns:p14="http://schemas.microsoft.com/office/powerpoint/2010/main" val="259973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http://victorianelectionviolence.uk/interactive-map/</a:t>
            </a:r>
          </a:p>
          <a:p>
            <a:r>
              <a:rPr lang="en-GB" dirty="0"/>
              <a:t>The above link provides access to the map and includes instructions on how to </a:t>
            </a:r>
            <a:r>
              <a:rPr lang="en-GB"/>
              <a:t>use it.</a:t>
            </a:r>
          </a:p>
        </p:txBody>
      </p:sp>
      <p:sp>
        <p:nvSpPr>
          <p:cNvPr id="4" name="Slide Number Placeholder 3"/>
          <p:cNvSpPr>
            <a:spLocks noGrp="1"/>
          </p:cNvSpPr>
          <p:nvPr>
            <p:ph type="sldNum" sz="quarter" idx="5"/>
          </p:nvPr>
        </p:nvSpPr>
        <p:spPr/>
        <p:txBody>
          <a:bodyPr/>
          <a:lstStyle/>
          <a:p>
            <a:fld id="{390C8314-F34F-4AAA-91C5-3B47FB5E143D}" type="slidenum">
              <a:rPr lang="en-GB" smtClean="0"/>
              <a:t>10</a:t>
            </a:fld>
            <a:endParaRPr lang="en-GB"/>
          </a:p>
        </p:txBody>
      </p:sp>
    </p:spTree>
    <p:extLst>
      <p:ext uri="{BB962C8B-B14F-4D97-AF65-F5344CB8AC3E}">
        <p14:creationId xmlns:p14="http://schemas.microsoft.com/office/powerpoint/2010/main" val="186729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Punch 1847</a:t>
            </a:r>
            <a:endParaRPr lang="en-GB" dirty="0"/>
          </a:p>
          <a:p>
            <a:endParaRPr lang="en-GB" dirty="0"/>
          </a:p>
        </p:txBody>
      </p:sp>
      <p:sp>
        <p:nvSpPr>
          <p:cNvPr id="4" name="Slide Number Placeholder 3"/>
          <p:cNvSpPr>
            <a:spLocks noGrp="1"/>
          </p:cNvSpPr>
          <p:nvPr>
            <p:ph type="sldNum" sz="quarter" idx="5"/>
          </p:nvPr>
        </p:nvSpPr>
        <p:spPr/>
        <p:txBody>
          <a:bodyPr/>
          <a:lstStyle/>
          <a:p>
            <a:fld id="{5C9C9FFE-A230-40E7-9BB3-DA461707D397}" type="slidenum">
              <a:rPr lang="en-GB" smtClean="0"/>
              <a:t>11</a:t>
            </a:fld>
            <a:endParaRPr lang="en-GB"/>
          </a:p>
        </p:txBody>
      </p:sp>
    </p:spTree>
    <p:extLst>
      <p:ext uri="{BB962C8B-B14F-4D97-AF65-F5344CB8AC3E}">
        <p14:creationId xmlns:p14="http://schemas.microsoft.com/office/powerpoint/2010/main" val="414342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7E51-461D-4988-9EA8-86C020649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174DD9-CA09-4229-AF26-A18FA3A8C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BB8F7-F46C-454A-AA4C-1DC9CE92F7EC}"/>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5" name="Footer Placeholder 4">
            <a:extLst>
              <a:ext uri="{FF2B5EF4-FFF2-40B4-BE49-F238E27FC236}">
                <a16:creationId xmlns:a16="http://schemas.microsoft.com/office/drawing/2014/main" id="{55E0713E-85B3-4846-9553-71325E0BB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26A74-E2A8-4109-9606-CC65448C33C1}"/>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375288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BA18-46F5-4C2F-81A5-277A6D638A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1C74FA-D278-4A3F-B7F5-8FE78FEB7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FA1482-C26D-491E-8CF0-4B8FBCC84912}"/>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5" name="Footer Placeholder 4">
            <a:extLst>
              <a:ext uri="{FF2B5EF4-FFF2-40B4-BE49-F238E27FC236}">
                <a16:creationId xmlns:a16="http://schemas.microsoft.com/office/drawing/2014/main" id="{A716A69C-F8EC-41F8-BE3F-5A8CB3C46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77A32A-DFF0-475E-8352-51773319A554}"/>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46683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89A22-A774-4F32-952B-A3479D51A8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DD861-332D-435C-9AE0-6B85C477C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4D300-7314-45A5-9109-EDB530078B73}"/>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5" name="Footer Placeholder 4">
            <a:extLst>
              <a:ext uri="{FF2B5EF4-FFF2-40B4-BE49-F238E27FC236}">
                <a16:creationId xmlns:a16="http://schemas.microsoft.com/office/drawing/2014/main" id="{9B7252B5-1435-49E3-B01B-F53EBB3E5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C1122-266A-4BBA-81A6-297E2492DBDC}"/>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116072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BFFD-2367-46DF-A95C-ECEEA313CB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CDF14F-BBA4-4533-8F6B-D90E6505A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BE87A-97BC-4C2B-991B-232001E38FCA}"/>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5" name="Footer Placeholder 4">
            <a:extLst>
              <a:ext uri="{FF2B5EF4-FFF2-40B4-BE49-F238E27FC236}">
                <a16:creationId xmlns:a16="http://schemas.microsoft.com/office/drawing/2014/main" id="{9BF65AAB-52A0-4453-9129-B0F14B8303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9CE7D-F878-48A2-A235-4191AB7E03C4}"/>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109824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BA44-B782-42B6-8A53-21ECE4642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3653F9-55FC-40FD-B92B-5667D55A8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D5D88-6E7E-4245-AA73-7B72DD8D007C}"/>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5" name="Footer Placeholder 4">
            <a:extLst>
              <a:ext uri="{FF2B5EF4-FFF2-40B4-BE49-F238E27FC236}">
                <a16:creationId xmlns:a16="http://schemas.microsoft.com/office/drawing/2014/main" id="{9DE9A587-D6E4-4D1B-9EFA-F39DF0292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E837E-A921-43D3-8899-A871FB054EFF}"/>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387575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B65E-4A15-427A-957C-25E9CD15F8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FC1E7A-46FE-4D55-8794-3C04ED05F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356E94-A76D-4D02-A541-E9C03E349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8C53BE-EC92-49E4-ABE6-E5B749B75D6F}"/>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6" name="Footer Placeholder 5">
            <a:extLst>
              <a:ext uri="{FF2B5EF4-FFF2-40B4-BE49-F238E27FC236}">
                <a16:creationId xmlns:a16="http://schemas.microsoft.com/office/drawing/2014/main" id="{A4E4C8B0-61D3-4F31-8FBA-B93FBEF1C7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B096F2-12FA-472F-A6C5-8F82BB3D885E}"/>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139441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4EE2-B350-4126-B13A-16F038B748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DB546-F6DA-4353-915E-31535BF1A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876E8-B05F-4222-98F3-E277A54A1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E15FE-63FD-4117-A318-E8D059FA5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16D0C-C645-4F86-8F52-BFDB12E8BF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E7DF31-B11D-4276-ABA4-56C77120B419}"/>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8" name="Footer Placeholder 7">
            <a:extLst>
              <a:ext uri="{FF2B5EF4-FFF2-40B4-BE49-F238E27FC236}">
                <a16:creationId xmlns:a16="http://schemas.microsoft.com/office/drawing/2014/main" id="{852B14F8-998A-4614-BA95-DF67A7E85D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CD838C-B5F5-4C32-9A92-AAAC4A3D4CCF}"/>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329034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669C-B7F8-4903-A271-4BF1AEAA92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7CC59A-0AEC-455E-8C97-530391D50FA6}"/>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4" name="Footer Placeholder 3">
            <a:extLst>
              <a:ext uri="{FF2B5EF4-FFF2-40B4-BE49-F238E27FC236}">
                <a16:creationId xmlns:a16="http://schemas.microsoft.com/office/drawing/2014/main" id="{4DFEE8A9-4FEC-4751-B3E4-CB27BE5F8E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1192F1-FF61-47AB-BE75-24FDAC85B2D2}"/>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5258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A2F8F-89E0-4544-8F1D-78D1F218F793}"/>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3" name="Footer Placeholder 2">
            <a:extLst>
              <a:ext uri="{FF2B5EF4-FFF2-40B4-BE49-F238E27FC236}">
                <a16:creationId xmlns:a16="http://schemas.microsoft.com/office/drawing/2014/main" id="{6BD5859E-859C-4A8F-84DF-17082C5DEE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C08285-378A-4575-8940-0B7E64C030DA}"/>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82360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CD6A-A11C-4995-9AAC-432178906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8C4D38-BAEF-417F-A831-EA5610DE9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F34B73-2ACB-454B-891D-61AA876DF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EC270-AF60-4CB4-8BD0-B3351157FB85}"/>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6" name="Footer Placeholder 5">
            <a:extLst>
              <a:ext uri="{FF2B5EF4-FFF2-40B4-BE49-F238E27FC236}">
                <a16:creationId xmlns:a16="http://schemas.microsoft.com/office/drawing/2014/main" id="{1071F412-1E11-4E30-9A61-19956BE1B6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29CF44-0589-42EC-B1F6-80EA4427D7F8}"/>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25752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01DB-9330-411F-BB03-E2D88E890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084ED6-C06F-4781-B309-1C9E3B44B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2DC76F-CC28-42BD-A412-60AFE8AB4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792AB-D486-4FE3-9384-14514BB203D6}"/>
              </a:ext>
            </a:extLst>
          </p:cNvPr>
          <p:cNvSpPr>
            <a:spLocks noGrp="1"/>
          </p:cNvSpPr>
          <p:nvPr>
            <p:ph type="dt" sz="half" idx="10"/>
          </p:nvPr>
        </p:nvSpPr>
        <p:spPr/>
        <p:txBody>
          <a:bodyPr/>
          <a:lstStyle/>
          <a:p>
            <a:fld id="{D7F5C13F-09FE-4251-BBA9-FE4512B2FBFE}" type="datetimeFigureOut">
              <a:rPr lang="en-GB" smtClean="0"/>
              <a:t>04/03/2025</a:t>
            </a:fld>
            <a:endParaRPr lang="en-GB"/>
          </a:p>
        </p:txBody>
      </p:sp>
      <p:sp>
        <p:nvSpPr>
          <p:cNvPr id="6" name="Footer Placeholder 5">
            <a:extLst>
              <a:ext uri="{FF2B5EF4-FFF2-40B4-BE49-F238E27FC236}">
                <a16:creationId xmlns:a16="http://schemas.microsoft.com/office/drawing/2014/main" id="{49CC8583-A7AC-4FF9-9E7A-42CC475671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FFDF-13C1-4964-B5CF-2D378103383D}"/>
              </a:ext>
            </a:extLst>
          </p:cNvPr>
          <p:cNvSpPr>
            <a:spLocks noGrp="1"/>
          </p:cNvSpPr>
          <p:nvPr>
            <p:ph type="sldNum" sz="quarter" idx="12"/>
          </p:nvPr>
        </p:nvSpPr>
        <p:spPr/>
        <p:txBody>
          <a:bodyPr/>
          <a:lstStyle/>
          <a:p>
            <a:fld id="{A66FAE1F-008D-44A4-A7E1-D46C5378B5B4}" type="slidenum">
              <a:rPr lang="en-GB" smtClean="0"/>
              <a:t>‹#›</a:t>
            </a:fld>
            <a:endParaRPr lang="en-GB"/>
          </a:p>
        </p:txBody>
      </p:sp>
    </p:spTree>
    <p:extLst>
      <p:ext uri="{BB962C8B-B14F-4D97-AF65-F5344CB8AC3E}">
        <p14:creationId xmlns:p14="http://schemas.microsoft.com/office/powerpoint/2010/main" val="245843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9F40E-D0FA-40BB-9E4A-085EA50E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F29A5-A0F9-48EB-BFEB-C9F570BED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3D9C9-70DC-4EC2-8F8C-EF3E713B2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5C13F-09FE-4251-BBA9-FE4512B2FBFE}" type="datetimeFigureOut">
              <a:rPr lang="en-GB" smtClean="0"/>
              <a:t>04/03/2025</a:t>
            </a:fld>
            <a:endParaRPr lang="en-GB"/>
          </a:p>
        </p:txBody>
      </p:sp>
      <p:sp>
        <p:nvSpPr>
          <p:cNvPr id="5" name="Footer Placeholder 4">
            <a:extLst>
              <a:ext uri="{FF2B5EF4-FFF2-40B4-BE49-F238E27FC236}">
                <a16:creationId xmlns:a16="http://schemas.microsoft.com/office/drawing/2014/main" id="{F0536758-FD2B-4972-8ADC-14B7353CA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9BC27E-4CDB-43BB-B369-50182F05F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FAE1F-008D-44A4-A7E1-D46C5378B5B4}" type="slidenum">
              <a:rPr lang="en-GB" smtClean="0"/>
              <a:t>‹#›</a:t>
            </a:fld>
            <a:endParaRPr lang="en-GB"/>
          </a:p>
        </p:txBody>
      </p:sp>
    </p:spTree>
    <p:extLst>
      <p:ext uri="{BB962C8B-B14F-4D97-AF65-F5344CB8AC3E}">
        <p14:creationId xmlns:p14="http://schemas.microsoft.com/office/powerpoint/2010/main" val="14346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urham.ac.uk/departments/academic/school-government-international-affair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victorianelectionviolence.uk/?page_id=73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HNe37hWfxsA?feature=oembed"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2375-1B93-42DD-95D1-0F113FBB9DB2}"/>
              </a:ext>
            </a:extLst>
          </p:cNvPr>
          <p:cNvSpPr>
            <a:spLocks noGrp="1"/>
          </p:cNvSpPr>
          <p:nvPr>
            <p:ph type="ctrTitle"/>
          </p:nvPr>
        </p:nvSpPr>
        <p:spPr>
          <a:xfrm>
            <a:off x="890338" y="640080"/>
            <a:ext cx="3734014" cy="3566160"/>
          </a:xfrm>
        </p:spPr>
        <p:txBody>
          <a:bodyPr anchor="b">
            <a:normAutofit/>
          </a:bodyPr>
          <a:lstStyle/>
          <a:p>
            <a:pPr algn="l"/>
            <a:r>
              <a:rPr lang="en-US" sz="3800" dirty="0">
                <a:latin typeface="Comic Sans MS" panose="030F0702030302020204" pitchFamily="66" charset="0"/>
              </a:rPr>
              <a:t>Understanding Democracy through 19</a:t>
            </a:r>
            <a:r>
              <a:rPr lang="en-US" sz="3800" baseline="30000" dirty="0">
                <a:latin typeface="Comic Sans MS" panose="030F0702030302020204" pitchFamily="66" charset="0"/>
              </a:rPr>
              <a:t>th</a:t>
            </a:r>
            <a:r>
              <a:rPr lang="en-US" sz="3800" dirty="0">
                <a:latin typeface="Comic Sans MS" panose="030F0702030302020204" pitchFamily="66" charset="0"/>
              </a:rPr>
              <a:t> Century Elections</a:t>
            </a:r>
            <a:endParaRPr lang="en-GB" sz="3800" dirty="0">
              <a:latin typeface="Comic Sans MS" panose="030F0702030302020204" pitchFamily="66" charset="0"/>
            </a:endParaRPr>
          </a:p>
        </p:txBody>
      </p:sp>
      <p:pic>
        <p:nvPicPr>
          <p:cNvPr id="4" name="Picture 3" descr="A picture containing text, building, outdoor, old&#10;&#10;Description automatically generated">
            <a:extLst>
              <a:ext uri="{FF2B5EF4-FFF2-40B4-BE49-F238E27FC236}">
                <a16:creationId xmlns:a16="http://schemas.microsoft.com/office/drawing/2014/main" id="{E1B83703-255C-4E89-B3C0-EDC767C9E6F1}"/>
              </a:ext>
            </a:extLst>
          </p:cNvPr>
          <p:cNvPicPr>
            <a:picLocks noChangeAspect="1"/>
          </p:cNvPicPr>
          <p:nvPr/>
        </p:nvPicPr>
        <p:blipFill rotWithShape="1">
          <a:blip r:embed="rId2">
            <a:extLst>
              <a:ext uri="{28A0092B-C50C-407E-A947-70E740481C1C}">
                <a14:useLocalDpi xmlns:a14="http://schemas.microsoft.com/office/drawing/2010/main" val="0"/>
              </a:ext>
            </a:extLst>
          </a:blip>
          <a:srcRect l="4149" r="226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7" name="Group 6">
            <a:extLst>
              <a:ext uri="{FF2B5EF4-FFF2-40B4-BE49-F238E27FC236}">
                <a16:creationId xmlns:a16="http://schemas.microsoft.com/office/drawing/2014/main" id="{1B58179A-3C6C-7EFC-B645-AA13F33232B0}"/>
              </a:ext>
            </a:extLst>
          </p:cNvPr>
          <p:cNvGrpSpPr/>
          <p:nvPr/>
        </p:nvGrpSpPr>
        <p:grpSpPr>
          <a:xfrm>
            <a:off x="153738" y="5007129"/>
            <a:ext cx="2424362" cy="1667994"/>
            <a:chOff x="153738" y="5007129"/>
            <a:chExt cx="2424362" cy="1667994"/>
          </a:xfrm>
        </p:grpSpPr>
        <p:sp>
          <p:nvSpPr>
            <p:cNvPr id="5" name="TextBox 4">
              <a:extLst>
                <a:ext uri="{FF2B5EF4-FFF2-40B4-BE49-F238E27FC236}">
                  <a16:creationId xmlns:a16="http://schemas.microsoft.com/office/drawing/2014/main" id="{34BB4592-47D3-E9A1-7CAD-5068CB7C0F55}"/>
                </a:ext>
              </a:extLst>
            </p:cNvPr>
            <p:cNvSpPr txBox="1"/>
            <p:nvPr/>
          </p:nvSpPr>
          <p:spPr>
            <a:xfrm>
              <a:off x="153738" y="5007129"/>
              <a:ext cx="2424362" cy="369332"/>
            </a:xfrm>
            <a:prstGeom prst="rect">
              <a:avLst/>
            </a:prstGeom>
            <a:noFill/>
          </p:spPr>
          <p:txBody>
            <a:bodyPr wrap="square" rtlCol="0">
              <a:spAutoFit/>
            </a:bodyPr>
            <a:lstStyle/>
            <a:p>
              <a:r>
                <a:rPr lang="en-US" dirty="0">
                  <a:latin typeface="Comic Sans MS" panose="030F0902030302020204" pitchFamily="66" charset="0"/>
                </a:rPr>
                <a:t>In collaboration with</a:t>
              </a:r>
            </a:p>
          </p:txBody>
        </p:sp>
        <p:pic>
          <p:nvPicPr>
            <p:cNvPr id="6" name="Picture 5">
              <a:hlinkClick r:id="rId3"/>
              <a:extLst>
                <a:ext uri="{FF2B5EF4-FFF2-40B4-BE49-F238E27FC236}">
                  <a16:creationId xmlns:a16="http://schemas.microsoft.com/office/drawing/2014/main" id="{42937FCC-18BB-3AB5-D3D0-E3475C20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38" y="5376461"/>
              <a:ext cx="1945543" cy="1298662"/>
            </a:xfrm>
            <a:prstGeom prst="rect">
              <a:avLst/>
            </a:prstGeom>
          </p:spPr>
        </p:pic>
      </p:grpSp>
    </p:spTree>
    <p:extLst>
      <p:ext uri="{BB962C8B-B14F-4D97-AF65-F5344CB8AC3E}">
        <p14:creationId xmlns:p14="http://schemas.microsoft.com/office/powerpoint/2010/main" val="424298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6236-D854-4287-B646-6682E1928D02}"/>
              </a:ext>
            </a:extLst>
          </p:cNvPr>
          <p:cNvSpPr>
            <a:spLocks noGrp="1"/>
          </p:cNvSpPr>
          <p:nvPr>
            <p:ph type="title"/>
          </p:nvPr>
        </p:nvSpPr>
        <p:spPr/>
        <p:txBody>
          <a:bodyPr/>
          <a:lstStyle/>
          <a:p>
            <a:r>
              <a:rPr lang="en-US" dirty="0">
                <a:latin typeface="Comic Sans MS" panose="030F0702030302020204" pitchFamily="66" charset="0"/>
              </a:rPr>
              <a:t>Interactive Map of Election Violence Events in England Wales, 1832 - 1914</a:t>
            </a:r>
            <a:endParaRPr lang="en-GB" dirty="0">
              <a:latin typeface="Comic Sans MS" panose="030F0702030302020204" pitchFamily="66" charset="0"/>
            </a:endParaRPr>
          </a:p>
        </p:txBody>
      </p:sp>
      <p:pic>
        <p:nvPicPr>
          <p:cNvPr id="9" name="Picture 8" descr="Map&#10;&#10;Description automatically generated">
            <a:extLst>
              <a:ext uri="{FF2B5EF4-FFF2-40B4-BE49-F238E27FC236}">
                <a16:creationId xmlns:a16="http://schemas.microsoft.com/office/drawing/2014/main" id="{82E7E8BA-EFD4-49FD-9596-67C43F0C39D2}"/>
              </a:ext>
            </a:extLst>
          </p:cNvPr>
          <p:cNvPicPr>
            <a:picLocks noChangeAspect="1"/>
          </p:cNvPicPr>
          <p:nvPr/>
        </p:nvPicPr>
        <p:blipFill rotWithShape="1">
          <a:blip r:embed="rId3"/>
          <a:srcRect t="10556" r="34687" b="4305"/>
          <a:stretch/>
        </p:blipFill>
        <p:spPr>
          <a:xfrm>
            <a:off x="333375" y="2028797"/>
            <a:ext cx="5762625" cy="4225465"/>
          </a:xfrm>
          <a:prstGeom prst="rect">
            <a:avLst/>
          </a:prstGeom>
        </p:spPr>
      </p:pic>
      <p:sp>
        <p:nvSpPr>
          <p:cNvPr id="5" name="TextBox 4">
            <a:extLst>
              <a:ext uri="{FF2B5EF4-FFF2-40B4-BE49-F238E27FC236}">
                <a16:creationId xmlns:a16="http://schemas.microsoft.com/office/drawing/2014/main" id="{08F50753-13C2-49BA-B432-8C25F3416C61}"/>
              </a:ext>
            </a:extLst>
          </p:cNvPr>
          <p:cNvSpPr txBox="1"/>
          <p:nvPr/>
        </p:nvSpPr>
        <p:spPr>
          <a:xfrm>
            <a:off x="7205296" y="2018526"/>
            <a:ext cx="2305050" cy="923330"/>
          </a:xfrm>
          <a:prstGeom prst="rect">
            <a:avLst/>
          </a:prstGeom>
          <a:noFill/>
        </p:spPr>
        <p:txBody>
          <a:bodyPr wrap="square" rtlCol="0">
            <a:spAutoFit/>
          </a:bodyPr>
          <a:lstStyle/>
          <a:p>
            <a:r>
              <a:rPr lang="en-GB" dirty="0"/>
              <a:t>http://victorianelectionviolence.uk/interactive-map/</a:t>
            </a:r>
          </a:p>
        </p:txBody>
      </p:sp>
      <p:sp>
        <p:nvSpPr>
          <p:cNvPr id="3" name="TextBox 2">
            <a:extLst>
              <a:ext uri="{FF2B5EF4-FFF2-40B4-BE49-F238E27FC236}">
                <a16:creationId xmlns:a16="http://schemas.microsoft.com/office/drawing/2014/main" id="{66569E7F-617A-4AA4-8517-7813CAC1A7B2}"/>
              </a:ext>
            </a:extLst>
          </p:cNvPr>
          <p:cNvSpPr txBox="1"/>
          <p:nvPr/>
        </p:nvSpPr>
        <p:spPr>
          <a:xfrm>
            <a:off x="6471138" y="3429000"/>
            <a:ext cx="5387487" cy="2862322"/>
          </a:xfrm>
          <a:prstGeom prst="rect">
            <a:avLst/>
          </a:prstGeom>
          <a:noFill/>
        </p:spPr>
        <p:txBody>
          <a:bodyPr wrap="square" rtlCol="0">
            <a:spAutoFit/>
          </a:bodyPr>
          <a:lstStyle/>
          <a:p>
            <a:r>
              <a:rPr lang="en-US" b="0" i="0" dirty="0">
                <a:solidFill>
                  <a:srgbClr val="333333"/>
                </a:solidFill>
                <a:effectLst/>
                <a:latin typeface="Comic Sans MS" panose="030F0702030302020204" pitchFamily="66" charset="0"/>
              </a:rPr>
              <a:t>The map displays English and Welsh </a:t>
            </a:r>
            <a:r>
              <a:rPr lang="en-US" b="0" i="0" u="none" strike="noStrike" dirty="0">
                <a:solidFill>
                  <a:srgbClr val="222222"/>
                </a:solidFill>
                <a:effectLst/>
                <a:latin typeface="Comic Sans MS" panose="030F0702030302020204" pitchFamily="66" charset="0"/>
                <a:hlinkClick r:id="rId4"/>
              </a:rPr>
              <a:t>election violence</a:t>
            </a:r>
            <a:r>
              <a:rPr lang="en-US" b="0" i="0" dirty="0">
                <a:solidFill>
                  <a:srgbClr val="333333"/>
                </a:solidFill>
                <a:effectLst/>
                <a:latin typeface="Comic Sans MS" panose="030F0702030302020204" pitchFamily="66" charset="0"/>
              </a:rPr>
              <a:t> that occurred during the 20 General Elections between 1832 and 1914. It contains nearly 3,000 events, ranging from outright riots, involving multiple deaths, to minor incidents, such as the breaking of windows.</a:t>
            </a:r>
          </a:p>
          <a:p>
            <a:endParaRPr lang="en-US" dirty="0">
              <a:solidFill>
                <a:srgbClr val="333333"/>
              </a:solidFill>
              <a:latin typeface="Comic Sans MS" panose="030F0702030302020204" pitchFamily="66" charset="0"/>
            </a:endParaRPr>
          </a:p>
          <a:p>
            <a:r>
              <a:rPr lang="en-US" dirty="0">
                <a:solidFill>
                  <a:srgbClr val="333333"/>
                </a:solidFill>
                <a:latin typeface="Comic Sans MS" panose="030F0702030302020204" pitchFamily="66" charset="0"/>
              </a:rPr>
              <a:t>The map can be searched by place, date and the type of election violence.</a:t>
            </a:r>
          </a:p>
          <a:p>
            <a:endParaRPr lang="en-GB" dirty="0"/>
          </a:p>
        </p:txBody>
      </p:sp>
    </p:spTree>
    <p:extLst>
      <p:ext uri="{BB962C8B-B14F-4D97-AF65-F5344CB8AC3E}">
        <p14:creationId xmlns:p14="http://schemas.microsoft.com/office/powerpoint/2010/main" val="388962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C387-142B-4A3C-8A34-EE83C38012BF}"/>
              </a:ext>
            </a:extLst>
          </p:cNvPr>
          <p:cNvSpPr>
            <a:spLocks noGrp="1"/>
          </p:cNvSpPr>
          <p:nvPr>
            <p:ph type="title"/>
          </p:nvPr>
        </p:nvSpPr>
        <p:spPr>
          <a:xfrm>
            <a:off x="838200" y="365126"/>
            <a:ext cx="10515600" cy="818782"/>
          </a:xfrm>
        </p:spPr>
        <p:txBody>
          <a:bodyPr>
            <a:normAutofit fontScale="90000"/>
          </a:bodyPr>
          <a:lstStyle/>
          <a:p>
            <a:pPr algn="ctr"/>
            <a:r>
              <a:rPr lang="en-US" sz="2800" dirty="0">
                <a:latin typeface="Comic Sans MS" panose="030F0702030302020204" pitchFamily="66" charset="0"/>
              </a:rPr>
              <a:t>Bribery was a significant problem in Nineteenth Century Elections:</a:t>
            </a:r>
            <a:endParaRPr lang="en-GB" sz="2800" dirty="0">
              <a:latin typeface="Comic Sans MS" panose="030F0702030302020204" pitchFamily="66" charset="0"/>
            </a:endParaRPr>
          </a:p>
        </p:txBody>
      </p:sp>
      <p:pic>
        <p:nvPicPr>
          <p:cNvPr id="4" name="Picture 2" descr="punch1847cartoonconveyance">
            <a:extLst>
              <a:ext uri="{FF2B5EF4-FFF2-40B4-BE49-F238E27FC236}">
                <a16:creationId xmlns:a16="http://schemas.microsoft.com/office/drawing/2014/main" id="{ACBE3E5C-1D0F-4361-891A-E9C4D5B2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312" y="1183908"/>
            <a:ext cx="5620022" cy="4598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02CFA-72DB-4A04-9F45-487C227FD663}"/>
              </a:ext>
            </a:extLst>
          </p:cNvPr>
          <p:cNvSpPr txBox="1"/>
          <p:nvPr/>
        </p:nvSpPr>
        <p:spPr>
          <a:xfrm>
            <a:off x="238555" y="1183908"/>
            <a:ext cx="5397911" cy="5355312"/>
          </a:xfrm>
          <a:prstGeom prst="rect">
            <a:avLst/>
          </a:prstGeom>
          <a:noFill/>
        </p:spPr>
        <p:txBody>
          <a:bodyPr wrap="square" rtlCol="0">
            <a:spAutoFit/>
          </a:bodyPr>
          <a:lstStyle/>
          <a:p>
            <a:r>
              <a:rPr lang="en-US" dirty="0">
                <a:latin typeface="Comic Sans MS" panose="030F0702030302020204" pitchFamily="66" charset="0"/>
              </a:rPr>
              <a:t>Bribery was widespread in earlier Nineteenth Century elections.</a:t>
            </a:r>
          </a:p>
          <a:p>
            <a:endParaRPr lang="en-US" dirty="0">
              <a:latin typeface="Comic Sans MS" panose="030F0702030302020204" pitchFamily="66" charset="0"/>
            </a:endParaRPr>
          </a:p>
          <a:p>
            <a:r>
              <a:rPr lang="en-US" dirty="0">
                <a:latin typeface="Comic Sans MS" panose="030F0702030302020204" pitchFamily="66" charset="0"/>
              </a:rPr>
              <a:t>Some of the bribery was direct – with payments being made to voters in exchange for their vote.</a:t>
            </a:r>
          </a:p>
          <a:p>
            <a:endParaRPr lang="en-US" dirty="0">
              <a:latin typeface="Comic Sans MS" panose="030F0702030302020204" pitchFamily="66" charset="0"/>
            </a:endParaRPr>
          </a:p>
          <a:p>
            <a:r>
              <a:rPr lang="en-US" dirty="0">
                <a:latin typeface="Comic Sans MS" panose="030F0702030302020204" pitchFamily="66" charset="0"/>
              </a:rPr>
              <a:t>A lot of the bribery was more indirect and was known as </a:t>
            </a:r>
            <a:r>
              <a:rPr lang="en-US" dirty="0">
                <a:highlight>
                  <a:srgbClr val="FFFF00"/>
                </a:highlight>
                <a:latin typeface="Comic Sans MS" panose="030F0702030302020204" pitchFamily="66" charset="0"/>
              </a:rPr>
              <a:t>‘treating</a:t>
            </a:r>
            <a:r>
              <a:rPr lang="en-US" dirty="0">
                <a:latin typeface="Comic Sans MS" panose="030F0702030302020204" pitchFamily="66" charset="0"/>
              </a:rPr>
              <a:t>’ at the time.</a:t>
            </a:r>
          </a:p>
          <a:p>
            <a:endParaRPr lang="en-US" dirty="0">
              <a:latin typeface="Comic Sans MS" panose="030F0702030302020204" pitchFamily="66" charset="0"/>
            </a:endParaRPr>
          </a:p>
          <a:p>
            <a:r>
              <a:rPr lang="en-US" dirty="0">
                <a:latin typeface="Comic Sans MS" panose="030F0702030302020204" pitchFamily="66" charset="0"/>
              </a:rPr>
              <a:t>Treating could involve:</a:t>
            </a:r>
          </a:p>
          <a:p>
            <a:pPr marL="285750" indent="-285750">
              <a:buFont typeface="Arial" panose="020B0604020202020204" pitchFamily="34" charset="0"/>
              <a:buChar char="•"/>
            </a:pPr>
            <a:r>
              <a:rPr lang="en-US" dirty="0">
                <a:latin typeface="Comic Sans MS" panose="030F0702030302020204" pitchFamily="66" charset="0"/>
              </a:rPr>
              <a:t>Providing free alcohol</a:t>
            </a:r>
          </a:p>
          <a:p>
            <a:pPr marL="285750" indent="-285750">
              <a:buFont typeface="Arial" panose="020B0604020202020204" pitchFamily="34" charset="0"/>
              <a:buChar char="•"/>
            </a:pPr>
            <a:r>
              <a:rPr lang="en-US" dirty="0">
                <a:latin typeface="Comic Sans MS" panose="030F0702030302020204" pitchFamily="66" charset="0"/>
              </a:rPr>
              <a:t>Providing free entertainments for the crowds and voters, such as bands or boxing prize fights</a:t>
            </a:r>
          </a:p>
          <a:p>
            <a:pPr marL="285750" indent="-285750">
              <a:buFont typeface="Arial" panose="020B0604020202020204" pitchFamily="34" charset="0"/>
              <a:buChar char="•"/>
            </a:pPr>
            <a:r>
              <a:rPr lang="en-US" dirty="0">
                <a:latin typeface="Comic Sans MS" panose="030F0702030302020204" pitchFamily="66" charset="0"/>
              </a:rPr>
              <a:t>Paying for meals &amp; accommodation</a:t>
            </a:r>
          </a:p>
          <a:p>
            <a:endParaRPr lang="en-US" dirty="0">
              <a:latin typeface="Comic Sans MS" panose="030F0702030302020204" pitchFamily="66" charset="0"/>
            </a:endParaRPr>
          </a:p>
          <a:p>
            <a:r>
              <a:rPr lang="en-US" dirty="0">
                <a:latin typeface="Comic Sans MS" panose="030F0702030302020204" pitchFamily="66" charset="0"/>
              </a:rPr>
              <a:t>Although bribery was illegal throughout the nineteenth century, it was largely tolerated and accepted as being part of elections.</a:t>
            </a:r>
            <a:endParaRPr lang="en-GB" dirty="0">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550F1F57-7FE2-4278-B36D-17F521C55C31}"/>
              </a:ext>
            </a:extLst>
          </p:cNvPr>
          <p:cNvSpPr/>
          <p:nvPr/>
        </p:nvSpPr>
        <p:spPr>
          <a:xfrm>
            <a:off x="6179419" y="5929162"/>
            <a:ext cx="5551915" cy="760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‘treat’ is being offered in this cartoon from 1847?</a:t>
            </a:r>
            <a:endParaRPr lang="en-GB" dirty="0">
              <a:latin typeface="Comic Sans MS" panose="030F0702030302020204" pitchFamily="66" charset="0"/>
            </a:endParaRPr>
          </a:p>
        </p:txBody>
      </p:sp>
    </p:spTree>
    <p:extLst>
      <p:ext uri="{BB962C8B-B14F-4D97-AF65-F5344CB8AC3E}">
        <p14:creationId xmlns:p14="http://schemas.microsoft.com/office/powerpoint/2010/main" val="140600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24B3-97EB-400D-9413-8FA1E5862D25}"/>
              </a:ext>
            </a:extLst>
          </p:cNvPr>
          <p:cNvSpPr>
            <a:spLocks noGrp="1"/>
          </p:cNvSpPr>
          <p:nvPr>
            <p:ph type="title"/>
          </p:nvPr>
        </p:nvSpPr>
        <p:spPr>
          <a:xfrm>
            <a:off x="751572" y="124494"/>
            <a:ext cx="10515600" cy="1325563"/>
          </a:xfrm>
        </p:spPr>
        <p:txBody>
          <a:bodyPr>
            <a:normAutofit/>
          </a:bodyPr>
          <a:lstStyle/>
          <a:p>
            <a:pPr algn="ctr"/>
            <a:r>
              <a:rPr lang="en-US" sz="3200" dirty="0">
                <a:latin typeface="Comic Sans MS" panose="030F0702030302020204" pitchFamily="66" charset="0"/>
              </a:rPr>
              <a:t>Intimidation and violence was a further problem in Nineteenth Century Elections:</a:t>
            </a:r>
            <a:endParaRPr lang="en-GB" sz="32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08DE2FE-DCD6-49F3-831F-3334E141D53B}"/>
              </a:ext>
            </a:extLst>
          </p:cNvPr>
          <p:cNvSpPr>
            <a:spLocks noGrp="1"/>
          </p:cNvSpPr>
          <p:nvPr>
            <p:ph idx="1"/>
          </p:nvPr>
        </p:nvSpPr>
        <p:spPr>
          <a:xfrm>
            <a:off x="279133" y="1450057"/>
            <a:ext cx="5967663" cy="1978943"/>
          </a:xfrm>
        </p:spPr>
        <p:txBody>
          <a:bodyPr>
            <a:normAutofit/>
          </a:bodyPr>
          <a:lstStyle/>
          <a:p>
            <a:pPr marL="0" indent="0">
              <a:buNone/>
            </a:pPr>
            <a:r>
              <a:rPr lang="en-US" sz="2400" dirty="0">
                <a:latin typeface="Comic Sans MS" panose="030F0702030302020204" pitchFamily="66" charset="0"/>
              </a:rPr>
              <a:t>‘</a:t>
            </a:r>
            <a:r>
              <a:rPr lang="en-US" sz="2400" dirty="0">
                <a:highlight>
                  <a:srgbClr val="FFFF00"/>
                </a:highlight>
                <a:latin typeface="Comic Sans MS" panose="030F0702030302020204" pitchFamily="66" charset="0"/>
              </a:rPr>
              <a:t>Roughs</a:t>
            </a:r>
            <a:r>
              <a:rPr lang="en-US" sz="2400" dirty="0">
                <a:latin typeface="Comic Sans MS" panose="030F0702030302020204" pitchFamily="66" charset="0"/>
              </a:rPr>
              <a:t>’ were often hired by election candidates to intimidate both the voters and opposing candidates.</a:t>
            </a: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At the time ‘Roughs’ were also known as ‘Bullies’, ‘Bludgeon men’ and even ‘Lambs’.</a:t>
            </a:r>
            <a:endParaRPr lang="en-US" sz="2400" dirty="0">
              <a:latin typeface="Comic Sans MS" panose="030F0702030302020204" pitchFamily="66" charset="0"/>
            </a:endParaRPr>
          </a:p>
        </p:txBody>
      </p:sp>
      <p:pic>
        <p:nvPicPr>
          <p:cNvPr id="5" name="Picture 4" descr="A picture containing text, book, posing&#10;&#10;Description automatically generated">
            <a:extLst>
              <a:ext uri="{FF2B5EF4-FFF2-40B4-BE49-F238E27FC236}">
                <a16:creationId xmlns:a16="http://schemas.microsoft.com/office/drawing/2014/main" id="{F959B66D-3830-43E0-A8D5-3DF783AE3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621" y="1260909"/>
            <a:ext cx="4121044" cy="2734727"/>
          </a:xfrm>
          <a:prstGeom prst="rect">
            <a:avLst/>
          </a:prstGeom>
        </p:spPr>
      </p:pic>
      <p:sp>
        <p:nvSpPr>
          <p:cNvPr id="6" name="Rectangle: Rounded Corners 5">
            <a:extLst>
              <a:ext uri="{FF2B5EF4-FFF2-40B4-BE49-F238E27FC236}">
                <a16:creationId xmlns:a16="http://schemas.microsoft.com/office/drawing/2014/main" id="{79B24B12-F859-491E-B078-6B98EE4D22C2}"/>
              </a:ext>
            </a:extLst>
          </p:cNvPr>
          <p:cNvSpPr/>
          <p:nvPr/>
        </p:nvSpPr>
        <p:spPr>
          <a:xfrm>
            <a:off x="403738" y="3619100"/>
            <a:ext cx="5014762" cy="26084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In Ipswich, Suffolk, in 1859, the Conservative candidate hired a “notorious prize fighter”, or boxer.  At first he was used to entertain and ‘treat’ the crowd, but then he was sent to stand at the “very entrance of the polling place”.</a:t>
            </a:r>
            <a:r>
              <a:rPr lang="en-GB" dirty="0">
                <a:latin typeface="Comic Sans MS" panose="030F0702030302020204" pitchFamily="66" charset="0"/>
              </a:rPr>
              <a:t> This would have been a very intimidating sight for any Liberal voters.</a:t>
            </a:r>
            <a:endParaRPr lang="en-US" dirty="0">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7D9D26E0-BDF0-4815-8E79-5C2302E3BB18}"/>
              </a:ext>
            </a:extLst>
          </p:cNvPr>
          <p:cNvSpPr/>
          <p:nvPr/>
        </p:nvSpPr>
        <p:spPr>
          <a:xfrm>
            <a:off x="5698156" y="4125059"/>
            <a:ext cx="6278878" cy="26084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dirty="0">
                <a:solidFill>
                  <a:srgbClr val="333333"/>
                </a:solidFill>
                <a:effectLst/>
                <a:latin typeface="Comic Sans MS" panose="030F0702030302020204" pitchFamily="66" charset="0"/>
              </a:rPr>
              <a:t>During the 1868 election at Trowbridge, a group of ‘disreputable characters’ were hired by the Liberal party to cause disruption at polling, and intimidate the electors.  This group was, of course, unenfranchised. What makes them all the more unusual, however, is that the group would not possess the vote even in the present day – they were hired thugs well under the age of 16!</a:t>
            </a:r>
            <a:endParaRPr lang="en-US" dirty="0">
              <a:latin typeface="Comic Sans MS" panose="030F0702030302020204" pitchFamily="66" charset="0"/>
            </a:endParaRPr>
          </a:p>
        </p:txBody>
      </p:sp>
    </p:spTree>
    <p:extLst>
      <p:ext uri="{BB962C8B-B14F-4D97-AF65-F5344CB8AC3E}">
        <p14:creationId xmlns:p14="http://schemas.microsoft.com/office/powerpoint/2010/main" val="379404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F7EA8-B722-400D-8758-9B90828F4A0F}"/>
              </a:ext>
            </a:extLst>
          </p:cNvPr>
          <p:cNvSpPr>
            <a:spLocks noGrp="1"/>
          </p:cNvSpPr>
          <p:nvPr>
            <p:ph type="title"/>
          </p:nvPr>
        </p:nvSpPr>
        <p:spPr>
          <a:xfrm>
            <a:off x="635000" y="640823"/>
            <a:ext cx="3418659" cy="5583148"/>
          </a:xfrm>
        </p:spPr>
        <p:txBody>
          <a:bodyPr anchor="ctr">
            <a:normAutofit/>
          </a:bodyPr>
          <a:lstStyle/>
          <a:p>
            <a:r>
              <a:rPr lang="en-US" sz="5000" dirty="0">
                <a:latin typeface="Comic Sans MS" panose="030F0702030302020204" pitchFamily="66" charset="0"/>
              </a:rPr>
              <a:t>Plenary:  What have you discovered so far?</a:t>
            </a:r>
            <a:endParaRPr lang="en-GB" sz="5000" dirty="0">
              <a:latin typeface="Comic Sans MS" panose="030F0702030302020204" pitchFamily="66"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FA6D6BC-09B3-FBCB-A76B-8162422D542C}"/>
              </a:ext>
            </a:extLst>
          </p:cNvPr>
          <p:cNvGraphicFramePr>
            <a:graphicFrameLocks noGrp="1"/>
          </p:cNvGraphicFramePr>
          <p:nvPr>
            <p:ph idx="1"/>
            <p:extLst>
              <p:ext uri="{D42A27DB-BD31-4B8C-83A1-F6EECF244321}">
                <p14:modId xmlns:p14="http://schemas.microsoft.com/office/powerpoint/2010/main" val="972975425"/>
              </p:ext>
            </p:extLst>
          </p:nvPr>
        </p:nvGraphicFramePr>
        <p:xfrm>
          <a:off x="4648018" y="640822"/>
          <a:ext cx="7140030"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08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FBE1-178B-4A9A-AC75-6E9D13B32045}"/>
              </a:ext>
            </a:extLst>
          </p:cNvPr>
          <p:cNvSpPr>
            <a:spLocks noGrp="1"/>
          </p:cNvSpPr>
          <p:nvPr>
            <p:ph type="title"/>
          </p:nvPr>
        </p:nvSpPr>
        <p:spPr>
          <a:xfrm>
            <a:off x="838200" y="0"/>
            <a:ext cx="10515600" cy="1325563"/>
          </a:xfrm>
        </p:spPr>
        <p:txBody>
          <a:bodyPr>
            <a:normAutofit/>
          </a:bodyPr>
          <a:lstStyle/>
          <a:p>
            <a:pPr algn="ctr"/>
            <a:r>
              <a:rPr lang="en-US" sz="3200" dirty="0">
                <a:latin typeface="Comic Sans MS" panose="030F0702030302020204" pitchFamily="66" charset="0"/>
              </a:rPr>
              <a:t>What can you see in this picture?</a:t>
            </a:r>
            <a:br>
              <a:rPr lang="en-US" sz="3200" dirty="0">
                <a:latin typeface="Comic Sans MS" panose="030F0702030302020204" pitchFamily="66" charset="0"/>
              </a:rPr>
            </a:br>
            <a:r>
              <a:rPr lang="en-US" sz="3200" dirty="0">
                <a:latin typeface="Comic Sans MS" panose="030F0702030302020204" pitchFamily="66" charset="0"/>
              </a:rPr>
              <a:t>What do you think might be happening?</a:t>
            </a:r>
            <a:endParaRPr lang="en-GB" sz="3200" dirty="0">
              <a:latin typeface="Comic Sans MS" panose="030F0702030302020204" pitchFamily="66" charset="0"/>
            </a:endParaRPr>
          </a:p>
        </p:txBody>
      </p:sp>
      <p:pic>
        <p:nvPicPr>
          <p:cNvPr id="1026" name="Picture 2" descr="The 1832 Blackburn Election">
            <a:extLst>
              <a:ext uri="{FF2B5EF4-FFF2-40B4-BE49-F238E27FC236}">
                <a16:creationId xmlns:a16="http://schemas.microsoft.com/office/drawing/2014/main" id="{EB307B49-25DA-4A96-8E1F-D110B8D0C6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82"/>
          <a:stretch/>
        </p:blipFill>
        <p:spPr bwMode="auto">
          <a:xfrm>
            <a:off x="2105636" y="1143973"/>
            <a:ext cx="8003098" cy="561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7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FBE1-178B-4A9A-AC75-6E9D13B32045}"/>
              </a:ext>
            </a:extLst>
          </p:cNvPr>
          <p:cNvSpPr>
            <a:spLocks noGrp="1"/>
          </p:cNvSpPr>
          <p:nvPr>
            <p:ph type="title"/>
          </p:nvPr>
        </p:nvSpPr>
        <p:spPr>
          <a:xfrm>
            <a:off x="838200" y="0"/>
            <a:ext cx="10515600" cy="1325563"/>
          </a:xfrm>
        </p:spPr>
        <p:txBody>
          <a:bodyPr>
            <a:normAutofit/>
          </a:bodyPr>
          <a:lstStyle/>
          <a:p>
            <a:pPr algn="ctr"/>
            <a:r>
              <a:rPr lang="en-US" sz="3200" dirty="0">
                <a:latin typeface="Comic Sans MS" panose="030F0702030302020204" pitchFamily="66" charset="0"/>
              </a:rPr>
              <a:t>The Picture actually shows what an election day looked like in the Nineteenth Century</a:t>
            </a:r>
            <a:endParaRPr lang="en-GB" sz="3200" dirty="0">
              <a:latin typeface="Comic Sans MS" panose="030F0702030302020204" pitchFamily="66" charset="0"/>
            </a:endParaRPr>
          </a:p>
        </p:txBody>
      </p:sp>
      <p:pic>
        <p:nvPicPr>
          <p:cNvPr id="1026" name="Picture 2" descr="The 1832 Blackburn Election">
            <a:extLst>
              <a:ext uri="{FF2B5EF4-FFF2-40B4-BE49-F238E27FC236}">
                <a16:creationId xmlns:a16="http://schemas.microsoft.com/office/drawing/2014/main" id="{EB307B49-25DA-4A96-8E1F-D110B8D0C6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82"/>
          <a:stretch/>
        </p:blipFill>
        <p:spPr bwMode="auto">
          <a:xfrm>
            <a:off x="3009030" y="1353699"/>
            <a:ext cx="6173939" cy="4331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065ED4-772A-43BA-AB7A-E86A09998EC3}"/>
              </a:ext>
            </a:extLst>
          </p:cNvPr>
          <p:cNvSpPr txBox="1"/>
          <p:nvPr/>
        </p:nvSpPr>
        <p:spPr>
          <a:xfrm>
            <a:off x="3224463" y="5734937"/>
            <a:ext cx="5601903" cy="1169551"/>
          </a:xfrm>
          <a:prstGeom prst="rect">
            <a:avLst/>
          </a:prstGeom>
          <a:noFill/>
        </p:spPr>
        <p:txBody>
          <a:bodyPr wrap="square" rtlCol="0">
            <a:spAutoFit/>
          </a:bodyPr>
          <a:lstStyle/>
          <a:p>
            <a:pPr algn="ctr"/>
            <a:r>
              <a:rPr lang="en-US" sz="1400" dirty="0">
                <a:latin typeface="Comic Sans MS" panose="030F0702030302020204" pitchFamily="66" charset="0"/>
              </a:rPr>
              <a:t>The 1832 Blackburn Election, by an unknown artist</a:t>
            </a:r>
          </a:p>
          <a:p>
            <a:pPr algn="ctr"/>
            <a:r>
              <a:rPr lang="en-US" sz="1400" dirty="0">
                <a:latin typeface="Comic Sans MS" panose="030F0702030302020204" pitchFamily="66" charset="0"/>
              </a:rPr>
              <a:t>Blackburn Museum and Art Gallery</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This was the first time Blackburn (Lancashire) had been able to elect an MP.</a:t>
            </a:r>
            <a:endParaRPr lang="en-GB" sz="1400" dirty="0">
              <a:latin typeface="Comic Sans MS" panose="030F0702030302020204" pitchFamily="66" charset="0"/>
            </a:endParaRPr>
          </a:p>
        </p:txBody>
      </p:sp>
      <p:sp>
        <p:nvSpPr>
          <p:cNvPr id="5" name="TextBox 4">
            <a:extLst>
              <a:ext uri="{FF2B5EF4-FFF2-40B4-BE49-F238E27FC236}">
                <a16:creationId xmlns:a16="http://schemas.microsoft.com/office/drawing/2014/main" id="{F1EE82E4-F73E-4991-86AA-7023EBA5B299}"/>
              </a:ext>
            </a:extLst>
          </p:cNvPr>
          <p:cNvSpPr txBox="1"/>
          <p:nvPr/>
        </p:nvSpPr>
        <p:spPr>
          <a:xfrm>
            <a:off x="352926" y="3429000"/>
            <a:ext cx="2133600" cy="646331"/>
          </a:xfrm>
          <a:prstGeom prst="rect">
            <a:avLst/>
          </a:prstGeom>
          <a:noFill/>
        </p:spPr>
        <p:txBody>
          <a:bodyPr wrap="square" rtlCol="0">
            <a:spAutoFit/>
          </a:bodyPr>
          <a:lstStyle/>
          <a:p>
            <a:r>
              <a:rPr lang="en-US" dirty="0"/>
              <a:t>What might the flags represent? </a:t>
            </a:r>
            <a:endParaRPr lang="en-GB" dirty="0"/>
          </a:p>
        </p:txBody>
      </p:sp>
      <p:sp>
        <p:nvSpPr>
          <p:cNvPr id="9" name="TextBox 8">
            <a:extLst>
              <a:ext uri="{FF2B5EF4-FFF2-40B4-BE49-F238E27FC236}">
                <a16:creationId xmlns:a16="http://schemas.microsoft.com/office/drawing/2014/main" id="{A363C745-1787-469D-8CC2-51BCB24FD8D9}"/>
              </a:ext>
            </a:extLst>
          </p:cNvPr>
          <p:cNvSpPr txBox="1"/>
          <p:nvPr/>
        </p:nvSpPr>
        <p:spPr>
          <a:xfrm>
            <a:off x="577516" y="1796716"/>
            <a:ext cx="1909010" cy="646331"/>
          </a:xfrm>
          <a:prstGeom prst="rect">
            <a:avLst/>
          </a:prstGeom>
          <a:noFill/>
        </p:spPr>
        <p:txBody>
          <a:bodyPr wrap="square" rtlCol="0">
            <a:spAutoFit/>
          </a:bodyPr>
          <a:lstStyle/>
          <a:p>
            <a:r>
              <a:rPr lang="en-US" dirty="0"/>
              <a:t>Why might there be a crowd? </a:t>
            </a:r>
            <a:endParaRPr lang="en-GB" dirty="0"/>
          </a:p>
        </p:txBody>
      </p:sp>
      <p:sp>
        <p:nvSpPr>
          <p:cNvPr id="13" name="TextBox 12">
            <a:extLst>
              <a:ext uri="{FF2B5EF4-FFF2-40B4-BE49-F238E27FC236}">
                <a16:creationId xmlns:a16="http://schemas.microsoft.com/office/drawing/2014/main" id="{9FB9BB69-ACC2-48D4-8966-8475D126CBEF}"/>
              </a:ext>
            </a:extLst>
          </p:cNvPr>
          <p:cNvSpPr txBox="1"/>
          <p:nvPr/>
        </p:nvSpPr>
        <p:spPr>
          <a:xfrm>
            <a:off x="9705473" y="2644078"/>
            <a:ext cx="1909010" cy="1200329"/>
          </a:xfrm>
          <a:prstGeom prst="rect">
            <a:avLst/>
          </a:prstGeom>
          <a:noFill/>
        </p:spPr>
        <p:txBody>
          <a:bodyPr wrap="square" rtlCol="0">
            <a:spAutoFit/>
          </a:bodyPr>
          <a:lstStyle/>
          <a:p>
            <a:r>
              <a:rPr lang="en-US" dirty="0"/>
              <a:t>How does this scene compare to an election held today? </a:t>
            </a:r>
            <a:endParaRPr lang="en-GB" dirty="0"/>
          </a:p>
        </p:txBody>
      </p:sp>
    </p:spTree>
    <p:extLst>
      <p:ext uri="{BB962C8B-B14F-4D97-AF65-F5344CB8AC3E}">
        <p14:creationId xmlns:p14="http://schemas.microsoft.com/office/powerpoint/2010/main" val="426856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FBE1-178B-4A9A-AC75-6E9D13B32045}"/>
              </a:ext>
            </a:extLst>
          </p:cNvPr>
          <p:cNvSpPr>
            <a:spLocks noGrp="1"/>
          </p:cNvSpPr>
          <p:nvPr>
            <p:ph type="title"/>
          </p:nvPr>
        </p:nvSpPr>
        <p:spPr>
          <a:xfrm>
            <a:off x="838200" y="0"/>
            <a:ext cx="10515600" cy="857377"/>
          </a:xfrm>
        </p:spPr>
        <p:txBody>
          <a:bodyPr>
            <a:normAutofit/>
          </a:bodyPr>
          <a:lstStyle/>
          <a:p>
            <a:pPr algn="ctr"/>
            <a:r>
              <a:rPr lang="en-US" sz="3200" dirty="0">
                <a:latin typeface="Comic Sans MS" panose="030F0702030302020204" pitchFamily="66" charset="0"/>
              </a:rPr>
              <a:t>What were elections like in the Nineteenth Century?</a:t>
            </a:r>
            <a:endParaRPr lang="en-GB" sz="3200" dirty="0">
              <a:latin typeface="Comic Sans MS" panose="030F0702030302020204" pitchFamily="66" charset="0"/>
            </a:endParaRPr>
          </a:p>
        </p:txBody>
      </p:sp>
      <p:pic>
        <p:nvPicPr>
          <p:cNvPr id="1026" name="Picture 2" descr="The 1832 Blackburn Election">
            <a:extLst>
              <a:ext uri="{FF2B5EF4-FFF2-40B4-BE49-F238E27FC236}">
                <a16:creationId xmlns:a16="http://schemas.microsoft.com/office/drawing/2014/main" id="{EB307B49-25DA-4A96-8E1F-D110B8D0C6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82"/>
          <a:stretch/>
        </p:blipFill>
        <p:spPr bwMode="auto">
          <a:xfrm>
            <a:off x="2757774" y="1149292"/>
            <a:ext cx="6425196" cy="4507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065ED4-772A-43BA-AB7A-E86A09998EC3}"/>
              </a:ext>
            </a:extLst>
          </p:cNvPr>
          <p:cNvSpPr txBox="1"/>
          <p:nvPr/>
        </p:nvSpPr>
        <p:spPr>
          <a:xfrm>
            <a:off x="3224463" y="5734937"/>
            <a:ext cx="5601903" cy="1169551"/>
          </a:xfrm>
          <a:prstGeom prst="rect">
            <a:avLst/>
          </a:prstGeom>
          <a:noFill/>
        </p:spPr>
        <p:txBody>
          <a:bodyPr wrap="square" rtlCol="0">
            <a:spAutoFit/>
          </a:bodyPr>
          <a:lstStyle/>
          <a:p>
            <a:pPr algn="ctr"/>
            <a:r>
              <a:rPr lang="en-US" sz="1400" dirty="0">
                <a:latin typeface="Comic Sans MS" panose="030F0702030302020204" pitchFamily="66" charset="0"/>
              </a:rPr>
              <a:t>The 1832 Blackburn Election, by an unknown artist</a:t>
            </a:r>
          </a:p>
          <a:p>
            <a:pPr algn="ctr"/>
            <a:r>
              <a:rPr lang="en-US" sz="1400" dirty="0">
                <a:latin typeface="Comic Sans MS" panose="030F0702030302020204" pitchFamily="66" charset="0"/>
              </a:rPr>
              <a:t>Blackburn Museum and Art Gallery</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This was the first time Blackburn (Lancashire) had been able to elect an MP.</a:t>
            </a:r>
            <a:endParaRPr lang="en-GB" sz="1400" dirty="0">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D5385116-8663-41E8-A827-03E37F87E3D8}"/>
              </a:ext>
            </a:extLst>
          </p:cNvPr>
          <p:cNvSpPr/>
          <p:nvPr/>
        </p:nvSpPr>
        <p:spPr>
          <a:xfrm>
            <a:off x="506863" y="662781"/>
            <a:ext cx="2903152" cy="2261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Elections were public events. </a:t>
            </a:r>
          </a:p>
          <a:p>
            <a:pPr algn="ctr"/>
            <a:r>
              <a:rPr lang="en-US" dirty="0">
                <a:latin typeface="Comic Sans MS" panose="030F0702030302020204" pitchFamily="66" charset="0"/>
              </a:rPr>
              <a:t>Large crowds, most of whom were not able to vote, gathered to watch &amp; take part in the spectacle.</a:t>
            </a:r>
            <a:endParaRPr lang="en-GB" dirty="0">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0E6834AE-BF02-4E1A-9519-F1D3462EB1AD}"/>
              </a:ext>
            </a:extLst>
          </p:cNvPr>
          <p:cNvSpPr/>
          <p:nvPr/>
        </p:nvSpPr>
        <p:spPr>
          <a:xfrm>
            <a:off x="-19250" y="3017828"/>
            <a:ext cx="2778024" cy="21913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Comic Sans MS" panose="030F0702030302020204" pitchFamily="66" charset="0"/>
              </a:rPr>
              <a:t>By this election in 1832 the franchise (which means those allowed to vote) had just been extended.</a:t>
            </a:r>
          </a:p>
          <a:p>
            <a:pPr algn="ctr"/>
            <a:r>
              <a:rPr lang="en-US" sz="1600" dirty="0">
                <a:latin typeface="Comic Sans MS" panose="030F0702030302020204" pitchFamily="66" charset="0"/>
              </a:rPr>
              <a:t>But this only allowed 1 in 7 men to vote. By 1868 1 in 3 men could vote</a:t>
            </a:r>
            <a:endParaRPr lang="en-GB" sz="1600" dirty="0">
              <a:latin typeface="Comic Sans MS" panose="030F0702030302020204" pitchFamily="66" charset="0"/>
            </a:endParaRPr>
          </a:p>
        </p:txBody>
      </p:sp>
      <p:sp>
        <p:nvSpPr>
          <p:cNvPr id="7" name="Rectangle: Rounded Corners 6">
            <a:extLst>
              <a:ext uri="{FF2B5EF4-FFF2-40B4-BE49-F238E27FC236}">
                <a16:creationId xmlns:a16="http://schemas.microsoft.com/office/drawing/2014/main" id="{586B5BC9-5041-4927-9C9C-EB892EA135C8}"/>
              </a:ext>
            </a:extLst>
          </p:cNvPr>
          <p:cNvSpPr/>
          <p:nvPr/>
        </p:nvSpPr>
        <p:spPr>
          <a:xfrm>
            <a:off x="8826366" y="857377"/>
            <a:ext cx="2903152" cy="17937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Voting was conducted in public.</a:t>
            </a:r>
          </a:p>
          <a:p>
            <a:pPr algn="ctr"/>
            <a:r>
              <a:rPr lang="en-US" dirty="0">
                <a:latin typeface="Comic Sans MS" panose="030F0702030302020204" pitchFamily="66" charset="0"/>
              </a:rPr>
              <a:t>Each voter had to vote in full view of the large crowds.</a:t>
            </a:r>
            <a:endParaRPr lang="en-GB" dirty="0">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6887EA38-1C7A-40F3-8C64-7E13D86698A4}"/>
              </a:ext>
            </a:extLst>
          </p:cNvPr>
          <p:cNvSpPr/>
          <p:nvPr/>
        </p:nvSpPr>
        <p:spPr>
          <a:xfrm>
            <a:off x="215432" y="5517366"/>
            <a:ext cx="2903152" cy="13406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Elections often involved drunkenness.</a:t>
            </a:r>
          </a:p>
          <a:p>
            <a:pPr algn="ctr"/>
            <a:r>
              <a:rPr lang="en-US" dirty="0">
                <a:latin typeface="Comic Sans MS" panose="030F0702030302020204" pitchFamily="66" charset="0"/>
              </a:rPr>
              <a:t>Candidates often provided free drinks to their supporters.</a:t>
            </a:r>
            <a:endParaRPr lang="en-GB" dirty="0">
              <a:latin typeface="Comic Sans MS" panose="030F0702030302020204" pitchFamily="66" charset="0"/>
            </a:endParaRPr>
          </a:p>
        </p:txBody>
      </p:sp>
      <p:sp>
        <p:nvSpPr>
          <p:cNvPr id="11" name="Rectangle: Rounded Corners 10">
            <a:extLst>
              <a:ext uri="{FF2B5EF4-FFF2-40B4-BE49-F238E27FC236}">
                <a16:creationId xmlns:a16="http://schemas.microsoft.com/office/drawing/2014/main" id="{1EEE1838-648E-4522-BCB0-6CBDBE7908AC}"/>
              </a:ext>
            </a:extLst>
          </p:cNvPr>
          <p:cNvSpPr/>
          <p:nvPr/>
        </p:nvSpPr>
        <p:spPr>
          <a:xfrm>
            <a:off x="9288848" y="2800392"/>
            <a:ext cx="2797274" cy="36870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crowd wore </a:t>
            </a:r>
            <a:r>
              <a:rPr lang="en-US" dirty="0" err="1">
                <a:latin typeface="Comic Sans MS" panose="030F0702030302020204" pitchFamily="66" charset="0"/>
              </a:rPr>
              <a:t>colours</a:t>
            </a:r>
            <a:r>
              <a:rPr lang="en-US" dirty="0">
                <a:latin typeface="Comic Sans MS" panose="030F0702030302020204" pitchFamily="66" charset="0"/>
              </a:rPr>
              <a:t> to show who they were supporting.</a:t>
            </a:r>
          </a:p>
          <a:p>
            <a:pPr algn="ctr"/>
            <a:r>
              <a:rPr lang="en-US" dirty="0">
                <a:latin typeface="Comic Sans MS" panose="030F0702030302020204" pitchFamily="66" charset="0"/>
              </a:rPr>
              <a:t>Things often got violent.  At this election one of the candidates took a large stone onto the stage with him. This stone had been thrown through his bedroom window that morning.</a:t>
            </a:r>
            <a:endParaRPr lang="en-GB" dirty="0">
              <a:latin typeface="Comic Sans MS" panose="030F0702030302020204" pitchFamily="66" charset="0"/>
            </a:endParaRPr>
          </a:p>
        </p:txBody>
      </p:sp>
    </p:spTree>
    <p:extLst>
      <p:ext uri="{BB962C8B-B14F-4D97-AF65-F5344CB8AC3E}">
        <p14:creationId xmlns:p14="http://schemas.microsoft.com/office/powerpoint/2010/main" val="372811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8F89-073E-4D0D-ABFE-ED49C74078B5}"/>
              </a:ext>
            </a:extLst>
          </p:cNvPr>
          <p:cNvSpPr>
            <a:spLocks noGrp="1"/>
          </p:cNvSpPr>
          <p:nvPr>
            <p:ph type="title"/>
          </p:nvPr>
        </p:nvSpPr>
        <p:spPr/>
        <p:txBody>
          <a:bodyPr>
            <a:normAutofit fontScale="90000"/>
          </a:bodyPr>
          <a:lstStyle/>
          <a:p>
            <a:r>
              <a:rPr lang="en-US" dirty="0">
                <a:latin typeface="Comic Sans MS" panose="030F0702030302020204" pitchFamily="66" charset="0"/>
              </a:rPr>
              <a:t>Lesson 1 – An introduction to democracy and elections in the Nineteenth Century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8F3C91E-D171-43EB-8415-9F5556E8C793}"/>
              </a:ext>
            </a:extLst>
          </p:cNvPr>
          <p:cNvSpPr>
            <a:spLocks noGrp="1"/>
          </p:cNvSpPr>
          <p:nvPr>
            <p:ph idx="1"/>
          </p:nvPr>
        </p:nvSpPr>
        <p:spPr/>
        <p:txBody>
          <a:bodyPr>
            <a:normAutofit/>
          </a:bodyPr>
          <a:lstStyle/>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In this lesson you will:</a:t>
            </a:r>
          </a:p>
          <a:p>
            <a:pPr marL="0" indent="0">
              <a:buNone/>
            </a:pPr>
            <a:endParaRPr lang="en-US" dirty="0">
              <a:latin typeface="Comic Sans MS" panose="030F0702030302020204" pitchFamily="66" charset="0"/>
            </a:endParaRPr>
          </a:p>
          <a:p>
            <a:r>
              <a:rPr lang="en-US" dirty="0">
                <a:latin typeface="Comic Sans MS" panose="030F0702030302020204" pitchFamily="66" charset="0"/>
              </a:rPr>
              <a:t>Learn and understand the key terms, such as democracy, that you need for these lessons.</a:t>
            </a:r>
          </a:p>
          <a:p>
            <a:endParaRPr lang="en-US" dirty="0">
              <a:latin typeface="Comic Sans MS" panose="030F0702030302020204" pitchFamily="66" charset="0"/>
            </a:endParaRPr>
          </a:p>
          <a:p>
            <a:r>
              <a:rPr lang="en-US" dirty="0">
                <a:latin typeface="Comic Sans MS" panose="030F0702030302020204" pitchFamily="66" charset="0"/>
              </a:rPr>
              <a:t>Discover what elections were like in the Nineteenth Century.</a:t>
            </a: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141558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6856-2E77-4554-AC4B-04954596FC4F}"/>
              </a:ext>
            </a:extLst>
          </p:cNvPr>
          <p:cNvSpPr>
            <a:spLocks noGrp="1"/>
          </p:cNvSpPr>
          <p:nvPr>
            <p:ph type="title"/>
          </p:nvPr>
        </p:nvSpPr>
        <p:spPr>
          <a:xfrm>
            <a:off x="838200" y="365125"/>
            <a:ext cx="10515600" cy="6171626"/>
          </a:xfrm>
        </p:spPr>
        <p:txBody>
          <a:bodyPr>
            <a:normAutofit fontScale="90000"/>
          </a:bodyPr>
          <a:lstStyle/>
          <a:p>
            <a:r>
              <a:rPr lang="en-US" sz="4000" dirty="0">
                <a:latin typeface="Comic Sans MS" panose="030F0702030302020204" pitchFamily="66" charset="0"/>
              </a:rPr>
              <a:t>Democracy is today one of Britain’s fundamental values.</a:t>
            </a:r>
            <a:br>
              <a:rPr lang="en-US" sz="4000" dirty="0">
                <a:latin typeface="Comic Sans MS" panose="030F0702030302020204" pitchFamily="66" charset="0"/>
              </a:rPr>
            </a:br>
            <a:br>
              <a:rPr lang="en-US" sz="3200" dirty="0">
                <a:latin typeface="Comic Sans MS" panose="030F0702030302020204" pitchFamily="66" charset="0"/>
              </a:rPr>
            </a:br>
            <a:r>
              <a:rPr lang="en-US" sz="3200" dirty="0">
                <a:highlight>
                  <a:srgbClr val="FFFF00"/>
                </a:highlight>
                <a:latin typeface="Comic Sans MS" panose="030F0702030302020204" pitchFamily="66" charset="0"/>
              </a:rPr>
              <a:t>Democracy </a:t>
            </a:r>
            <a:r>
              <a:rPr lang="en-US" sz="3200" dirty="0">
                <a:latin typeface="Comic Sans MS" panose="030F0702030302020204" pitchFamily="66" charset="0"/>
              </a:rPr>
              <a:t>means a system of government in which the people choose their rulers by voting for them in elections, whilst also limiting the power of those elected and protecting the rights of individual people.</a:t>
            </a:r>
            <a:br>
              <a:rPr lang="en-US" sz="3200" dirty="0">
                <a:latin typeface="Comic Sans MS" panose="030F0702030302020204" pitchFamily="66" charset="0"/>
              </a:rPr>
            </a:br>
            <a:br>
              <a:rPr lang="en-US" sz="3200" dirty="0">
                <a:latin typeface="Comic Sans MS" panose="030F0702030302020204" pitchFamily="66" charset="0"/>
              </a:rPr>
            </a:br>
            <a:r>
              <a:rPr lang="en-US" sz="3200" dirty="0">
                <a:latin typeface="Comic Sans MS" panose="030F0702030302020204" pitchFamily="66" charset="0"/>
              </a:rPr>
              <a:t>This means that in Britain we are a liberal representative democracy.</a:t>
            </a:r>
            <a:br>
              <a:rPr lang="en-US" sz="3200" dirty="0">
                <a:latin typeface="Comic Sans MS" panose="030F0702030302020204" pitchFamily="66" charset="0"/>
              </a:rPr>
            </a:br>
            <a:br>
              <a:rPr lang="en-US" sz="3200" dirty="0">
                <a:latin typeface="Comic Sans MS" panose="030F0702030302020204" pitchFamily="66" charset="0"/>
              </a:rPr>
            </a:br>
            <a:r>
              <a:rPr lang="en-US" sz="3200" dirty="0">
                <a:latin typeface="Comic Sans MS" panose="030F0702030302020204" pitchFamily="66" charset="0"/>
              </a:rPr>
              <a:t>These lesson will help you to discover how democracy developed in Britain during the 19</a:t>
            </a:r>
            <a:r>
              <a:rPr lang="en-US" sz="3200" baseline="30000" dirty="0">
                <a:latin typeface="Comic Sans MS" panose="030F0702030302020204" pitchFamily="66" charset="0"/>
              </a:rPr>
              <a:t>th</a:t>
            </a:r>
            <a:r>
              <a:rPr lang="en-US" sz="3200" dirty="0">
                <a:latin typeface="Comic Sans MS" panose="030F0702030302020204" pitchFamily="66" charset="0"/>
              </a:rPr>
              <a:t> Century..</a:t>
            </a:r>
            <a:br>
              <a:rPr lang="en-US" sz="3200" dirty="0">
                <a:latin typeface="Comic Sans MS" panose="030F0702030302020204" pitchFamily="66" charset="0"/>
              </a:rPr>
            </a:br>
            <a:endParaRPr lang="en-GB" sz="3200" dirty="0">
              <a:latin typeface="Comic Sans MS" panose="030F0702030302020204" pitchFamily="66" charset="0"/>
            </a:endParaRPr>
          </a:p>
        </p:txBody>
      </p:sp>
      <p:sp>
        <p:nvSpPr>
          <p:cNvPr id="11" name="Oval 10">
            <a:extLst>
              <a:ext uri="{FF2B5EF4-FFF2-40B4-BE49-F238E27FC236}">
                <a16:creationId xmlns:a16="http://schemas.microsoft.com/office/drawing/2014/main" id="{0E1E2846-E7C9-4CBD-8A1A-F74566721989}"/>
              </a:ext>
            </a:extLst>
          </p:cNvPr>
          <p:cNvSpPr/>
          <p:nvPr/>
        </p:nvSpPr>
        <p:spPr>
          <a:xfrm>
            <a:off x="5011615" y="879231"/>
            <a:ext cx="6506307" cy="5380892"/>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latin typeface="Comic Sans MS" panose="030F0702030302020204" pitchFamily="66" charset="0"/>
              </a:rPr>
              <a:t>Did you know?</a:t>
            </a:r>
          </a:p>
          <a:p>
            <a:r>
              <a:rPr lang="en-US" sz="2400" b="1" dirty="0">
                <a:latin typeface="Comic Sans MS" panose="030F0702030302020204" pitchFamily="66" charset="0"/>
              </a:rPr>
              <a:t>Democracy was first used in Athens </a:t>
            </a:r>
            <a:r>
              <a:rPr lang="en-US" sz="2400" dirty="0">
                <a:latin typeface="Comic Sans MS" panose="030F0702030302020204" pitchFamily="66" charset="0"/>
              </a:rPr>
              <a:t>in Ancient Greece around the 6</a:t>
            </a:r>
            <a:r>
              <a:rPr lang="en-US" sz="2400" baseline="30000" dirty="0">
                <a:latin typeface="Comic Sans MS" panose="030F0702030302020204" pitchFamily="66" charset="0"/>
              </a:rPr>
              <a:t>th</a:t>
            </a:r>
            <a:r>
              <a:rPr lang="en-US" sz="2400" dirty="0">
                <a:latin typeface="Comic Sans MS" panose="030F0702030302020204" pitchFamily="66" charset="0"/>
              </a:rPr>
              <a:t> century BC.</a:t>
            </a:r>
          </a:p>
          <a:p>
            <a:r>
              <a:rPr lang="en-US" sz="2400" dirty="0">
                <a:latin typeface="Comic Sans MS" panose="030F0702030302020204" pitchFamily="66" charset="0"/>
              </a:rPr>
              <a:t>The word comes from the Greek words:</a:t>
            </a:r>
          </a:p>
          <a:p>
            <a:r>
              <a:rPr lang="en-US" sz="2400" b="1" dirty="0">
                <a:latin typeface="Comic Sans MS" panose="030F0702030302020204" pitchFamily="66" charset="0"/>
              </a:rPr>
              <a:t>Demos – which means people</a:t>
            </a:r>
          </a:p>
          <a:p>
            <a:r>
              <a:rPr lang="en-US" sz="2400" b="1" dirty="0" err="1">
                <a:latin typeface="Comic Sans MS" panose="030F0702030302020204" pitchFamily="66" charset="0"/>
              </a:rPr>
              <a:t>Kratos</a:t>
            </a:r>
            <a:r>
              <a:rPr lang="en-US" sz="2400" b="1" dirty="0">
                <a:latin typeface="Comic Sans MS" panose="030F0702030302020204" pitchFamily="66" charset="0"/>
              </a:rPr>
              <a:t> – which means power</a:t>
            </a:r>
          </a:p>
        </p:txBody>
      </p:sp>
    </p:spTree>
    <p:extLst>
      <p:ext uri="{BB962C8B-B14F-4D97-AF65-F5344CB8AC3E}">
        <p14:creationId xmlns:p14="http://schemas.microsoft.com/office/powerpoint/2010/main" val="35499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0146F19-B509-4CE9-A712-C49083154484}"/>
              </a:ext>
            </a:extLst>
          </p:cNvPr>
          <p:cNvSpPr/>
          <p:nvPr/>
        </p:nvSpPr>
        <p:spPr>
          <a:xfrm>
            <a:off x="3710354" y="281355"/>
            <a:ext cx="3886200" cy="1881554"/>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Comic Sans MS" panose="030F0702030302020204" pitchFamily="66" charset="0"/>
              </a:rPr>
              <a:t>Democracy in Britain today is possible because we have:</a:t>
            </a:r>
            <a:endParaRPr lang="en-GB" sz="2400" b="1" dirty="0">
              <a:latin typeface="Comic Sans MS" panose="030F0702030302020204" pitchFamily="66" charset="0"/>
            </a:endParaRPr>
          </a:p>
        </p:txBody>
      </p:sp>
      <p:sp>
        <p:nvSpPr>
          <p:cNvPr id="10" name="Oval 9">
            <a:extLst>
              <a:ext uri="{FF2B5EF4-FFF2-40B4-BE49-F238E27FC236}">
                <a16:creationId xmlns:a16="http://schemas.microsoft.com/office/drawing/2014/main" id="{D0CDC6F1-6FE6-464A-A1C3-CFE73867689D}"/>
              </a:ext>
            </a:extLst>
          </p:cNvPr>
          <p:cNvSpPr/>
          <p:nvPr/>
        </p:nvSpPr>
        <p:spPr>
          <a:xfrm>
            <a:off x="224204" y="1395046"/>
            <a:ext cx="2684585" cy="1881554"/>
          </a:xfrm>
          <a:prstGeom prst="ellipse">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Comic Sans MS" panose="030F0702030302020204" pitchFamily="66" charset="0"/>
              </a:rPr>
              <a:t>Free and Fair Elections</a:t>
            </a:r>
            <a:endParaRPr lang="en-GB" sz="2400" b="1" dirty="0">
              <a:latin typeface="Comic Sans MS" panose="030F0702030302020204" pitchFamily="66" charset="0"/>
            </a:endParaRPr>
          </a:p>
        </p:txBody>
      </p:sp>
      <p:sp>
        <p:nvSpPr>
          <p:cNvPr id="11" name="Oval 10">
            <a:extLst>
              <a:ext uri="{FF2B5EF4-FFF2-40B4-BE49-F238E27FC236}">
                <a16:creationId xmlns:a16="http://schemas.microsoft.com/office/drawing/2014/main" id="{39F459DF-6A05-4BFB-975A-97CF2AA96437}"/>
              </a:ext>
            </a:extLst>
          </p:cNvPr>
          <p:cNvSpPr/>
          <p:nvPr/>
        </p:nvSpPr>
        <p:spPr>
          <a:xfrm>
            <a:off x="2908789" y="3276600"/>
            <a:ext cx="2684585" cy="2491154"/>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Comic Sans MS" panose="030F0702030302020204" pitchFamily="66" charset="0"/>
              </a:rPr>
              <a:t>Checks on the power of the people we elect</a:t>
            </a:r>
            <a:endParaRPr lang="en-GB" sz="2400" b="1" dirty="0">
              <a:latin typeface="Comic Sans MS" panose="030F0702030302020204" pitchFamily="66" charset="0"/>
            </a:endParaRPr>
          </a:p>
        </p:txBody>
      </p:sp>
      <p:sp>
        <p:nvSpPr>
          <p:cNvPr id="12" name="Oval 11">
            <a:extLst>
              <a:ext uri="{FF2B5EF4-FFF2-40B4-BE49-F238E27FC236}">
                <a16:creationId xmlns:a16="http://schemas.microsoft.com/office/drawing/2014/main" id="{41906F12-D0DF-4367-B2F5-88D9E2C37947}"/>
              </a:ext>
            </a:extLst>
          </p:cNvPr>
          <p:cNvSpPr/>
          <p:nvPr/>
        </p:nvSpPr>
        <p:spPr>
          <a:xfrm>
            <a:off x="6096000" y="3282462"/>
            <a:ext cx="2854569" cy="2491154"/>
          </a:xfrm>
          <a:prstGeom prst="ellipse">
            <a:avLst/>
          </a:prstGeom>
          <a:solidFill>
            <a:srgbClr val="92D05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Comic Sans MS" panose="030F0702030302020204" pitchFamily="66" charset="0"/>
              </a:rPr>
              <a:t>The Rule of Law – a fair legal system</a:t>
            </a:r>
            <a:endParaRPr lang="en-GB" sz="2400" b="1" dirty="0">
              <a:latin typeface="Comic Sans MS" panose="030F0702030302020204" pitchFamily="66" charset="0"/>
            </a:endParaRPr>
          </a:p>
        </p:txBody>
      </p:sp>
      <p:sp>
        <p:nvSpPr>
          <p:cNvPr id="13" name="Oval 12">
            <a:extLst>
              <a:ext uri="{FF2B5EF4-FFF2-40B4-BE49-F238E27FC236}">
                <a16:creationId xmlns:a16="http://schemas.microsoft.com/office/drawing/2014/main" id="{1E17CEFB-E38C-481B-B461-0077B5D87174}"/>
              </a:ext>
            </a:extLst>
          </p:cNvPr>
          <p:cNvSpPr/>
          <p:nvPr/>
        </p:nvSpPr>
        <p:spPr>
          <a:xfrm>
            <a:off x="9108830" y="1084384"/>
            <a:ext cx="2684585" cy="3059724"/>
          </a:xfrm>
          <a:prstGeom prst="ellips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Comic Sans MS" panose="030F0702030302020204" pitchFamily="66" charset="0"/>
              </a:rPr>
              <a:t>Individual rights </a:t>
            </a:r>
            <a:r>
              <a:rPr lang="en-US" b="1" dirty="0">
                <a:latin typeface="Comic Sans MS" panose="030F0702030302020204" pitchFamily="66" charset="0"/>
              </a:rPr>
              <a:t>to protect everyone, whether you voted for the people in power or not.</a:t>
            </a:r>
            <a:endParaRPr lang="en-GB" b="1" dirty="0">
              <a:latin typeface="Comic Sans MS" panose="030F0702030302020204" pitchFamily="66" charset="0"/>
            </a:endParaRPr>
          </a:p>
        </p:txBody>
      </p:sp>
    </p:spTree>
    <p:extLst>
      <p:ext uri="{BB962C8B-B14F-4D97-AF65-F5344CB8AC3E}">
        <p14:creationId xmlns:p14="http://schemas.microsoft.com/office/powerpoint/2010/main" val="41718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6856-2E77-4554-AC4B-04954596FC4F}"/>
              </a:ext>
            </a:extLst>
          </p:cNvPr>
          <p:cNvSpPr>
            <a:spLocks noGrp="1"/>
          </p:cNvSpPr>
          <p:nvPr>
            <p:ph type="title"/>
          </p:nvPr>
        </p:nvSpPr>
        <p:spPr>
          <a:xfrm>
            <a:off x="838200" y="365126"/>
            <a:ext cx="10515600" cy="825294"/>
          </a:xfrm>
        </p:spPr>
        <p:txBody>
          <a:bodyPr>
            <a:normAutofit fontScale="90000"/>
          </a:bodyPr>
          <a:lstStyle/>
          <a:p>
            <a:r>
              <a:rPr lang="en-US" sz="2800" dirty="0">
                <a:latin typeface="Comic Sans MS" panose="030F0702030302020204" pitchFamily="66" charset="0"/>
              </a:rPr>
              <a:t>Elections are the main way that people can directly take part in democracy in Britain today?</a:t>
            </a:r>
            <a:endParaRPr lang="en-GB" sz="2800" dirty="0">
              <a:latin typeface="Comic Sans MS" panose="030F0702030302020204" pitchFamily="66" charset="0"/>
            </a:endParaRPr>
          </a:p>
        </p:txBody>
      </p:sp>
      <p:pic>
        <p:nvPicPr>
          <p:cNvPr id="3074" name="Picture 2" descr="Ballot-Box-Main-img">
            <a:extLst>
              <a:ext uri="{FF2B5EF4-FFF2-40B4-BE49-F238E27FC236}">
                <a16:creationId xmlns:a16="http://schemas.microsoft.com/office/drawing/2014/main" id="{95C88449-3336-4EDC-8432-6F40B02C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59" y="1523115"/>
            <a:ext cx="2819526" cy="1908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29AD28-A877-465F-9E2D-7DA35484CA62}"/>
              </a:ext>
            </a:extLst>
          </p:cNvPr>
          <p:cNvSpPr txBox="1"/>
          <p:nvPr/>
        </p:nvSpPr>
        <p:spPr>
          <a:xfrm>
            <a:off x="4872741" y="1523115"/>
            <a:ext cx="6783735" cy="2308324"/>
          </a:xfrm>
          <a:prstGeom prst="rect">
            <a:avLst/>
          </a:prstGeom>
          <a:noFill/>
        </p:spPr>
        <p:txBody>
          <a:bodyPr wrap="square" rtlCol="0">
            <a:spAutoFit/>
          </a:bodyPr>
          <a:lstStyle/>
          <a:p>
            <a:r>
              <a:rPr lang="en-US" dirty="0">
                <a:latin typeface="Comic Sans MS" panose="030F0702030302020204" pitchFamily="66" charset="0"/>
              </a:rPr>
              <a:t>In Britain we vote for people to represent us in Parliament in general elections.</a:t>
            </a:r>
          </a:p>
          <a:p>
            <a:endParaRPr lang="en-US" dirty="0">
              <a:latin typeface="Comic Sans MS" panose="030F0702030302020204" pitchFamily="66" charset="0"/>
            </a:endParaRPr>
          </a:p>
          <a:p>
            <a:r>
              <a:rPr lang="en-US" dirty="0">
                <a:latin typeface="Comic Sans MS" panose="030F0702030302020204" pitchFamily="66" charset="0"/>
              </a:rPr>
              <a:t>The voters elect an MP (Member of Parliament) for each </a:t>
            </a:r>
            <a:r>
              <a:rPr lang="en-US" dirty="0">
                <a:highlight>
                  <a:srgbClr val="FFFF00"/>
                </a:highlight>
                <a:latin typeface="Comic Sans MS" panose="030F0702030302020204" pitchFamily="66" charset="0"/>
              </a:rPr>
              <a:t>constituency </a:t>
            </a:r>
            <a:r>
              <a:rPr lang="en-US" dirty="0">
                <a:latin typeface="Comic Sans MS" panose="030F0702030302020204" pitchFamily="66" charset="0"/>
              </a:rPr>
              <a:t>(the country is divided into smaller geographical areas called constituencies.  So, for example, Boris Johnson is the MP for the constituency of Uxbridge and South </a:t>
            </a:r>
            <a:r>
              <a:rPr lang="en-US" dirty="0" err="1">
                <a:latin typeface="Comic Sans MS" panose="030F0702030302020204" pitchFamily="66" charset="0"/>
              </a:rPr>
              <a:t>Ruislip</a:t>
            </a:r>
            <a:r>
              <a:rPr lang="en-US" dirty="0">
                <a:latin typeface="Comic Sans MS" panose="030F0702030302020204" pitchFamily="66" charset="0"/>
              </a:rPr>
              <a:t> which is an area of West London.)</a:t>
            </a:r>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65E8E808-F6F4-4B92-859D-7AA81B76497C}"/>
              </a:ext>
            </a:extLst>
          </p:cNvPr>
          <p:cNvSpPr txBox="1"/>
          <p:nvPr/>
        </p:nvSpPr>
        <p:spPr>
          <a:xfrm>
            <a:off x="4872741" y="4300103"/>
            <a:ext cx="6981092" cy="2154436"/>
          </a:xfrm>
          <a:prstGeom prst="rect">
            <a:avLst/>
          </a:prstGeom>
          <a:noFill/>
        </p:spPr>
        <p:txBody>
          <a:bodyPr wrap="square" rtlCol="0">
            <a:spAutoFit/>
          </a:bodyPr>
          <a:lstStyle/>
          <a:p>
            <a:endParaRPr lang="en-US" sz="2000" dirty="0">
              <a:latin typeface="Comic Sans MS" panose="030F0702030302020204" pitchFamily="66" charset="0"/>
            </a:endParaRPr>
          </a:p>
          <a:p>
            <a:r>
              <a:rPr lang="en-US" sz="2400" b="1" dirty="0">
                <a:latin typeface="Comic Sans MS" panose="030F0702030302020204" pitchFamily="66" charset="0"/>
              </a:rPr>
              <a:t>Our democracy depends on the state of our elections &amp; election systems. This is why it is so important to see how our election system developed in the Nineteenth Century.</a:t>
            </a:r>
          </a:p>
          <a:p>
            <a:endParaRPr lang="en-US" dirty="0"/>
          </a:p>
        </p:txBody>
      </p:sp>
      <p:sp>
        <p:nvSpPr>
          <p:cNvPr id="9" name="TextBox 8">
            <a:extLst>
              <a:ext uri="{FF2B5EF4-FFF2-40B4-BE49-F238E27FC236}">
                <a16:creationId xmlns:a16="http://schemas.microsoft.com/office/drawing/2014/main" id="{63D2569F-90B6-4215-BE31-1DC00FCAF2F7}"/>
              </a:ext>
            </a:extLst>
          </p:cNvPr>
          <p:cNvSpPr txBox="1"/>
          <p:nvPr/>
        </p:nvSpPr>
        <p:spPr>
          <a:xfrm>
            <a:off x="128058" y="4130825"/>
            <a:ext cx="4366727" cy="2246769"/>
          </a:xfrm>
          <a:prstGeom prst="rect">
            <a:avLst/>
          </a:prstGeom>
          <a:noFill/>
          <a:ln>
            <a:solidFill>
              <a:schemeClr val="accent1"/>
            </a:solidFill>
          </a:ln>
        </p:spPr>
        <p:txBody>
          <a:bodyPr wrap="square" rtlCol="0">
            <a:spAutoFit/>
          </a:bodyPr>
          <a:lstStyle/>
          <a:p>
            <a:r>
              <a:rPr lang="en-US" sz="2000" dirty="0">
                <a:latin typeface="Comic Sans MS" panose="030F0702030302020204" pitchFamily="66" charset="0"/>
              </a:rPr>
              <a:t>An </a:t>
            </a:r>
            <a:r>
              <a:rPr lang="en-US" sz="2000" dirty="0">
                <a:highlight>
                  <a:srgbClr val="FFFF00"/>
                </a:highlight>
                <a:latin typeface="Comic Sans MS" panose="030F0702030302020204" pitchFamily="66" charset="0"/>
              </a:rPr>
              <a:t>election</a:t>
            </a:r>
            <a:r>
              <a:rPr lang="en-US" sz="2000" dirty="0">
                <a:latin typeface="Comic Sans MS" panose="030F0702030302020204" pitchFamily="66" charset="0"/>
              </a:rPr>
              <a:t> is a process in which people vote to choose a person or group of people to hold an official position.  In Britain we hold general elections which elect MPs to Parliament.  We also have local and regional elections.</a:t>
            </a:r>
          </a:p>
        </p:txBody>
      </p:sp>
    </p:spTree>
    <p:extLst>
      <p:ext uri="{BB962C8B-B14F-4D97-AF65-F5344CB8AC3E}">
        <p14:creationId xmlns:p14="http://schemas.microsoft.com/office/powerpoint/2010/main" val="285217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8929-D853-420D-AC4D-ACA152051525}"/>
              </a:ext>
            </a:extLst>
          </p:cNvPr>
          <p:cNvSpPr>
            <a:spLocks noGrp="1"/>
          </p:cNvSpPr>
          <p:nvPr>
            <p:ph type="title"/>
          </p:nvPr>
        </p:nvSpPr>
        <p:spPr/>
        <p:txBody>
          <a:bodyPr/>
          <a:lstStyle/>
          <a:p>
            <a:r>
              <a:rPr lang="en-US" dirty="0">
                <a:latin typeface="Comic Sans MS" panose="030F0702030302020204" pitchFamily="66" charset="0"/>
              </a:rPr>
              <a:t>Researching 19</a:t>
            </a:r>
            <a:r>
              <a:rPr lang="en-US" baseline="30000" dirty="0">
                <a:latin typeface="Comic Sans MS" panose="030F0702030302020204" pitchFamily="66" charset="0"/>
              </a:rPr>
              <a:t>th</a:t>
            </a:r>
            <a:r>
              <a:rPr lang="en-US" dirty="0">
                <a:latin typeface="Comic Sans MS" panose="030F0702030302020204" pitchFamily="66" charset="0"/>
              </a:rPr>
              <a:t> Century elections -The Victorian Election Violence Project</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3B22C8AB-AABA-4AEA-B2BE-CE0875022F00}"/>
              </a:ext>
            </a:extLst>
          </p:cNvPr>
          <p:cNvSpPr>
            <a:spLocks noGrp="1"/>
          </p:cNvSpPr>
          <p:nvPr>
            <p:ph idx="1"/>
          </p:nvPr>
        </p:nvSpPr>
        <p:spPr>
          <a:xfrm>
            <a:off x="336426" y="1883208"/>
            <a:ext cx="7132864" cy="4939624"/>
          </a:xfrm>
        </p:spPr>
        <p:txBody>
          <a:bodyPr>
            <a:normAutofit/>
          </a:bodyPr>
          <a:lstStyle/>
          <a:p>
            <a:pPr marL="0" indent="0">
              <a:buNone/>
            </a:pPr>
            <a:r>
              <a:rPr lang="en-US" sz="2000" dirty="0">
                <a:latin typeface="Comic Sans MS" panose="030F0702030302020204" pitchFamily="66" charset="0"/>
              </a:rPr>
              <a:t>Researchers at the School of Government and International Affairs (SGIA) at Durham University have been investigating what happened during 19</a:t>
            </a:r>
            <a:r>
              <a:rPr lang="en-US" sz="2000" baseline="30000" dirty="0">
                <a:latin typeface="Comic Sans MS" panose="030F0702030302020204" pitchFamily="66" charset="0"/>
              </a:rPr>
              <a:t>th</a:t>
            </a:r>
            <a:r>
              <a:rPr lang="en-US" sz="2000" dirty="0">
                <a:latin typeface="Comic Sans MS" panose="030F0702030302020204" pitchFamily="66" charset="0"/>
              </a:rPr>
              <a:t> Century elections.  </a:t>
            </a:r>
          </a:p>
          <a:p>
            <a:pPr marL="0" indent="0">
              <a:buNone/>
            </a:pPr>
            <a:r>
              <a:rPr lang="en-US" sz="2000" dirty="0">
                <a:latin typeface="Comic Sans MS" panose="030F0702030302020204" pitchFamily="66" charset="0"/>
              </a:rPr>
              <a:t>Their research revealed that violence was a widespread and frequent occurrence during elections, often resulting in serious injuries, destruction of property, and sometimes even death.</a:t>
            </a:r>
          </a:p>
          <a:p>
            <a:pPr marL="0" indent="0">
              <a:buNone/>
            </a:pPr>
            <a:r>
              <a:rPr lang="en-US" sz="2000" dirty="0">
                <a:latin typeface="Comic Sans MS" panose="030F0702030302020204" pitchFamily="66" charset="0"/>
              </a:rPr>
              <a:t>Using newspaper reports and other sources the team have created a database of violent events during all general elections between 1832 and 1914.</a:t>
            </a:r>
          </a:p>
          <a:p>
            <a:pPr marL="0" indent="0">
              <a:buNone/>
            </a:pPr>
            <a:r>
              <a:rPr lang="en-US" sz="2000" dirty="0">
                <a:latin typeface="Comic Sans MS" panose="030F0702030302020204" pitchFamily="66" charset="0"/>
              </a:rPr>
              <a:t>This database, that can be accessed through an interactive map, provides a way to investigate the state of democracy and elections in the 19</a:t>
            </a:r>
            <a:r>
              <a:rPr lang="en-US" sz="2000" baseline="30000" dirty="0">
                <a:latin typeface="Comic Sans MS" panose="030F0702030302020204" pitchFamily="66" charset="0"/>
              </a:rPr>
              <a:t>th</a:t>
            </a:r>
            <a:r>
              <a:rPr lang="en-US" sz="2000" dirty="0">
                <a:latin typeface="Comic Sans MS" panose="030F0702030302020204" pitchFamily="66" charset="0"/>
              </a:rPr>
              <a:t> Century.</a:t>
            </a:r>
          </a:p>
          <a:p>
            <a:pPr marL="0" indent="0">
              <a:buNone/>
            </a:pPr>
            <a:endParaRPr lang="en-US" sz="2000" dirty="0">
              <a:latin typeface="Comic Sans MS" panose="030F0702030302020204" pitchFamily="66" charset="0"/>
            </a:endParaRPr>
          </a:p>
        </p:txBody>
      </p:sp>
      <p:pic>
        <p:nvPicPr>
          <p:cNvPr id="4" name="Online Media 3" title="Election Violence in the Nineteenth Century">
            <a:hlinkClick r:id="" action="ppaction://media"/>
            <a:extLst>
              <a:ext uri="{FF2B5EF4-FFF2-40B4-BE49-F238E27FC236}">
                <a16:creationId xmlns:a16="http://schemas.microsoft.com/office/drawing/2014/main" id="{C9A93FC3-E76A-40EE-96A1-EA42C7F107C0}"/>
              </a:ext>
            </a:extLst>
          </p:cNvPr>
          <p:cNvPicPr>
            <a:picLocks noRot="1" noChangeAspect="1"/>
          </p:cNvPicPr>
          <p:nvPr>
            <a:videoFile r:link="rId1"/>
          </p:nvPr>
        </p:nvPicPr>
        <p:blipFill>
          <a:blip r:embed="rId4"/>
          <a:stretch>
            <a:fillRect/>
          </a:stretch>
        </p:blipFill>
        <p:spPr>
          <a:xfrm>
            <a:off x="7645288" y="2320925"/>
            <a:ext cx="4102212" cy="2317750"/>
          </a:xfrm>
          <a:prstGeom prst="rect">
            <a:avLst/>
          </a:prstGeom>
        </p:spPr>
      </p:pic>
    </p:spTree>
    <p:extLst>
      <p:ext uri="{BB962C8B-B14F-4D97-AF65-F5344CB8AC3E}">
        <p14:creationId xmlns:p14="http://schemas.microsoft.com/office/powerpoint/2010/main" val="5767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1487</Words>
  <Application>Microsoft Office PowerPoint</Application>
  <PresentationFormat>Widescreen</PresentationFormat>
  <Paragraphs>109</Paragraphs>
  <Slides>13</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apercu</vt:lpstr>
      <vt:lpstr>Arial</vt:lpstr>
      <vt:lpstr>Calibri</vt:lpstr>
      <vt:lpstr>Calibri Light</vt:lpstr>
      <vt:lpstr>Comic Sans MS</vt:lpstr>
      <vt:lpstr>Office Theme</vt:lpstr>
      <vt:lpstr>Understanding Democracy through 19th Century Elections</vt:lpstr>
      <vt:lpstr>What can you see in this picture? What do you think might be happening?</vt:lpstr>
      <vt:lpstr>The Picture actually shows what an election day looked like in the Nineteenth Century</vt:lpstr>
      <vt:lpstr>What were elections like in the Nineteenth Century?</vt:lpstr>
      <vt:lpstr>Lesson 1 – An introduction to democracy and elections in the Nineteenth Century</vt:lpstr>
      <vt:lpstr>Democracy is today one of Britain’s fundamental values.  Democracy means a system of government in which the people choose their rulers by voting for them in elections, whilst also limiting the power of those elected and protecting the rights of individual people.  This means that in Britain we are a liberal representative democracy.  These lesson will help you to discover how democracy developed in Britain during the 19th Century.. </vt:lpstr>
      <vt:lpstr>PowerPoint Presentation</vt:lpstr>
      <vt:lpstr>Elections are the main way that people can directly take part in democracy in Britain today?</vt:lpstr>
      <vt:lpstr>Researching 19th Century elections -The Victorian Election Violence Project</vt:lpstr>
      <vt:lpstr>Interactive Map of Election Violence Events in England Wales, 1832 - 1914</vt:lpstr>
      <vt:lpstr>Bribery was a significant problem in Nineteenth Century Elections:</vt:lpstr>
      <vt:lpstr>Intimidation and violence was a further problem in Nineteenth Century Elections:</vt:lpstr>
      <vt:lpstr>Plenary:  What have you discovered so far?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Democracy through 19th Century Elections</dc:title>
  <dc:creator>Ann Garnham</dc:creator>
  <cp:lastModifiedBy>Simon Woolley</cp:lastModifiedBy>
  <cp:revision>23</cp:revision>
  <dcterms:created xsi:type="dcterms:W3CDTF">2022-02-07T09:29:53Z</dcterms:created>
  <dcterms:modified xsi:type="dcterms:W3CDTF">2025-03-04T13:01:17Z</dcterms:modified>
</cp:coreProperties>
</file>