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98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63DF8C-7322-433D-87D6-8BAFA0253600}" type="datetimeFigureOut">
              <a:rPr lang="en-GB" smtClean="0"/>
              <a:t>03/08/2026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87AA1A-873D-4D5D-90AC-BDDB5234D1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29268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1C645B-5B66-FAE4-61A3-0601BFEF23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E732847-96B7-BE16-3A0A-C993E16EBDF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3CDA3FF-176E-AF5F-9D9A-B2FC930E654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707044-EA74-BDA8-7E54-CA296ADDA50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6D45DA-08F3-4913-A45F-16859C5A9B70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114066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8D0D35-019D-A9D8-9AAB-2A6FA88A047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C41D863-9768-3B1E-F9AC-9E164794FC4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73914A-7A50-A639-D074-107B50EC9B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1DDBB-E747-40C1-B73F-371F47BBA02D}" type="datetimeFigureOut">
              <a:rPr lang="en-GB" smtClean="0"/>
              <a:t>03/08/2026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24EB76-8DDA-DCD9-5009-CEFB4F13EA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A4F9B7-D2EB-B0E4-0122-A69CB9E8B4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8E463-7606-4287-A962-1F8B52025C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425268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D44A29-3FD2-24BA-1412-59C8FED312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F6FCF9-F2C2-0C2D-7810-A8676636AB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5D848E-1D08-E7E3-BCB1-E54255F4C8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1DDBB-E747-40C1-B73F-371F47BBA02D}" type="datetimeFigureOut">
              <a:rPr lang="en-GB" smtClean="0"/>
              <a:t>03/08/2026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6FD545-0A34-470A-7245-36F20F7631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9F5FA2-E32F-6DF7-320F-0D2B506D20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8E463-7606-4287-A962-1F8B52025C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278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BA9DC2-1626-9680-CEEA-4CB9F2881E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6B64BE-FD6E-8D38-9382-07D1D1D822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9A798D-C205-A9A7-9FC7-66323895E6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1DDBB-E747-40C1-B73F-371F47BBA02D}" type="datetimeFigureOut">
              <a:rPr lang="en-GB" smtClean="0"/>
              <a:t>03/08/2026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7E38A8-AEFD-F845-5C76-7468172234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2884AF-BB20-4688-B0B0-F1FF1EB5BB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8E463-7606-4287-A962-1F8B52025C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11952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DBBD54-FDC1-4268-47E6-B6B95AB5C8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F7586E-D0F5-82CD-1B04-987A7F13D0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8D8D2F0-24B4-6350-29B7-C62F4A9A14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64B30A5-33E4-3AE7-1B6C-C21591B8E0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1DDBB-E747-40C1-B73F-371F47BBA02D}" type="datetimeFigureOut">
              <a:rPr lang="en-GB" smtClean="0"/>
              <a:t>03/08/2026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266D6AC-A810-F3F2-9C63-5F3E0EBC09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49B02F2-7BAB-B306-A881-32D9649A98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8E463-7606-4287-A962-1F8B52025C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87496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2E30CC-FC3A-D634-4C3E-5827685AEA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0A9784-8074-1AB7-9376-568D5CCC24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2AA28B9-EC23-578A-F842-0BBA1CF2C7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9AD2E27-FF2F-56AA-5551-1576E29C351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FF53D78-474D-C0B0-45EB-4CFD3284594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7E812A4-FCF0-B5E4-7160-0ECE440600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1DDBB-E747-40C1-B73F-371F47BBA02D}" type="datetimeFigureOut">
              <a:rPr lang="en-GB" smtClean="0"/>
              <a:t>03/08/2026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7BB9B28-2959-6FBB-EAE0-F62485F5A8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0A6B775-C0A5-D331-C8FC-2A1BE99E3B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8E463-7606-4287-A962-1F8B52025C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98988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9928D08E-6820-97E5-3C2B-CB8A8B695AA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2691" y="56088"/>
            <a:ext cx="10675021" cy="85961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F144A86-0A91-FBA0-704D-77B923597AA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56238" y="250823"/>
            <a:ext cx="10216662" cy="382223"/>
          </a:xfrm>
        </p:spPr>
        <p:txBody>
          <a:bodyPr/>
          <a:lstStyle>
            <a:lvl1pPr>
              <a:defRPr sz="3200">
                <a:latin typeface="+mj-lt"/>
              </a:defRPr>
            </a:lvl1pPr>
          </a:lstStyle>
          <a:p>
            <a:r>
              <a:rPr lang="en-US"/>
              <a:t>Name</a:t>
            </a:r>
            <a:endParaRPr lang="en-GB"/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AADBD945-CE2B-79A3-3A0E-E00C9822430D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4222032725"/>
              </p:ext>
            </p:extLst>
          </p:nvPr>
        </p:nvGraphicFramePr>
        <p:xfrm>
          <a:off x="167054" y="719665"/>
          <a:ext cx="11816864" cy="588751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4784">
                  <a:extLst>
                    <a:ext uri="{9D8B030D-6E8A-4147-A177-3AD203B41FA5}">
                      <a16:colId xmlns:a16="http://schemas.microsoft.com/office/drawing/2014/main" val="1861870172"/>
                    </a:ext>
                  </a:extLst>
                </a:gridCol>
                <a:gridCol w="1417760">
                  <a:extLst>
                    <a:ext uri="{9D8B030D-6E8A-4147-A177-3AD203B41FA5}">
                      <a16:colId xmlns:a16="http://schemas.microsoft.com/office/drawing/2014/main" val="299096537"/>
                    </a:ext>
                  </a:extLst>
                </a:gridCol>
                <a:gridCol w="1417760">
                  <a:extLst>
                    <a:ext uri="{9D8B030D-6E8A-4147-A177-3AD203B41FA5}">
                      <a16:colId xmlns:a16="http://schemas.microsoft.com/office/drawing/2014/main" val="53573854"/>
                    </a:ext>
                  </a:extLst>
                </a:gridCol>
                <a:gridCol w="1417760">
                  <a:extLst>
                    <a:ext uri="{9D8B030D-6E8A-4147-A177-3AD203B41FA5}">
                      <a16:colId xmlns:a16="http://schemas.microsoft.com/office/drawing/2014/main" val="3343969398"/>
                    </a:ext>
                  </a:extLst>
                </a:gridCol>
                <a:gridCol w="1417760">
                  <a:extLst>
                    <a:ext uri="{9D8B030D-6E8A-4147-A177-3AD203B41FA5}">
                      <a16:colId xmlns:a16="http://schemas.microsoft.com/office/drawing/2014/main" val="159517095"/>
                    </a:ext>
                  </a:extLst>
                </a:gridCol>
                <a:gridCol w="1417760">
                  <a:extLst>
                    <a:ext uri="{9D8B030D-6E8A-4147-A177-3AD203B41FA5}">
                      <a16:colId xmlns:a16="http://schemas.microsoft.com/office/drawing/2014/main" val="2225648478"/>
                    </a:ext>
                  </a:extLst>
                </a:gridCol>
                <a:gridCol w="1417760">
                  <a:extLst>
                    <a:ext uri="{9D8B030D-6E8A-4147-A177-3AD203B41FA5}">
                      <a16:colId xmlns:a16="http://schemas.microsoft.com/office/drawing/2014/main" val="4039845658"/>
                    </a:ext>
                  </a:extLst>
                </a:gridCol>
                <a:gridCol w="1417760">
                  <a:extLst>
                    <a:ext uri="{9D8B030D-6E8A-4147-A177-3AD203B41FA5}">
                      <a16:colId xmlns:a16="http://schemas.microsoft.com/office/drawing/2014/main" val="269678032"/>
                    </a:ext>
                  </a:extLst>
                </a:gridCol>
                <a:gridCol w="1417760">
                  <a:extLst>
                    <a:ext uri="{9D8B030D-6E8A-4147-A177-3AD203B41FA5}">
                      <a16:colId xmlns:a16="http://schemas.microsoft.com/office/drawing/2014/main" val="3895559082"/>
                    </a:ext>
                  </a:extLst>
                </a:gridCol>
              </a:tblGrid>
              <a:tr h="40202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>
                          <a:solidFill>
                            <a:schemeClr val="tx1"/>
                          </a:solidFill>
                        </a:rPr>
                        <a:t>9:15 -10:15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>
                          <a:solidFill>
                            <a:schemeClr val="tx1"/>
                          </a:solidFill>
                        </a:rPr>
                        <a:t>10:15-11:15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>
                          <a:solidFill>
                            <a:schemeClr val="tx1"/>
                          </a:solidFill>
                        </a:rPr>
                        <a:t>11:15-12:15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>
                          <a:solidFill>
                            <a:schemeClr val="tx1"/>
                          </a:solidFill>
                        </a:rPr>
                        <a:t>12:15-13:15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>
                          <a:solidFill>
                            <a:schemeClr val="tx1"/>
                          </a:solidFill>
                        </a:rPr>
                        <a:t>13:15-14:15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>
                          <a:solidFill>
                            <a:schemeClr val="tx1"/>
                          </a:solidFill>
                        </a:rPr>
                        <a:t>14:15-15:15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>
                          <a:solidFill>
                            <a:schemeClr val="tx1"/>
                          </a:solidFill>
                        </a:rPr>
                        <a:t>15:15-16:15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8731855"/>
                  </a:ext>
                </a:extLst>
              </a:tr>
              <a:tr h="1097098">
                <a:tc>
                  <a:txBody>
                    <a:bodyPr/>
                    <a:lstStyle/>
                    <a:p>
                      <a:pPr algn="ctr"/>
                      <a:r>
                        <a:rPr lang="en-GB">
                          <a:latin typeface="Semringah" panose="02000506000000020004" pitchFamily="2" charset="0"/>
                        </a:rPr>
                        <a:t>Mon</a:t>
                      </a:r>
                    </a:p>
                  </a:txBody>
                  <a:tcPr vert="vert27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15639927"/>
                  </a:ext>
                </a:extLst>
              </a:tr>
              <a:tr h="1097098">
                <a:tc>
                  <a:txBody>
                    <a:bodyPr/>
                    <a:lstStyle/>
                    <a:p>
                      <a:pPr algn="ctr"/>
                      <a:r>
                        <a:rPr lang="en-GB">
                          <a:latin typeface="Semringah" panose="02000506000000020004" pitchFamily="2" charset="0"/>
                        </a:rPr>
                        <a:t>Tue</a:t>
                      </a:r>
                    </a:p>
                  </a:txBody>
                  <a:tcPr vert="vert27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2150509"/>
                  </a:ext>
                </a:extLst>
              </a:tr>
              <a:tr h="1097098">
                <a:tc>
                  <a:txBody>
                    <a:bodyPr/>
                    <a:lstStyle/>
                    <a:p>
                      <a:pPr algn="ctr"/>
                      <a:r>
                        <a:rPr lang="en-GB">
                          <a:latin typeface="Semringah" panose="02000506000000020004" pitchFamily="2" charset="0"/>
                        </a:rPr>
                        <a:t>Wed</a:t>
                      </a:r>
                    </a:p>
                  </a:txBody>
                  <a:tcPr vert="vert27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08097303"/>
                  </a:ext>
                </a:extLst>
              </a:tr>
              <a:tr h="1097098">
                <a:tc>
                  <a:txBody>
                    <a:bodyPr/>
                    <a:lstStyle/>
                    <a:p>
                      <a:pPr algn="ctr"/>
                      <a:r>
                        <a:rPr lang="en-GB">
                          <a:latin typeface="Semringah" panose="02000506000000020004" pitchFamily="2" charset="0"/>
                        </a:rPr>
                        <a:t>Thu</a:t>
                      </a:r>
                    </a:p>
                  </a:txBody>
                  <a:tcPr vert="vert27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4521680"/>
                  </a:ext>
                </a:extLst>
              </a:tr>
              <a:tr h="1097098">
                <a:tc>
                  <a:txBody>
                    <a:bodyPr/>
                    <a:lstStyle/>
                    <a:p>
                      <a:pPr algn="ctr"/>
                      <a:r>
                        <a:rPr lang="en-GB">
                          <a:latin typeface="Semringah" panose="02000506000000020004" pitchFamily="2" charset="0"/>
                        </a:rPr>
                        <a:t>Fri</a:t>
                      </a:r>
                    </a:p>
                  </a:txBody>
                  <a:tcPr vert="vert27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51612646"/>
                  </a:ext>
                </a:extLst>
              </a:tr>
            </a:tbl>
          </a:graphicData>
        </a:graphic>
      </p:graphicFrame>
      <p:pic>
        <p:nvPicPr>
          <p:cNvPr id="4" name="Picture 3" descr="A black background with green text&#10;&#10;Description automatically generated">
            <a:extLst>
              <a:ext uri="{FF2B5EF4-FFF2-40B4-BE49-F238E27FC236}">
                <a16:creationId xmlns:a16="http://schemas.microsoft.com/office/drawing/2014/main" id="{EBBB4F28-9755-76BE-8B51-980939DFD4C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5846" y="42494"/>
            <a:ext cx="1906349" cy="633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91022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9335884-7E4D-B152-F7C5-E0178B30C1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1DDBB-E747-40C1-B73F-371F47BBA02D}" type="datetimeFigureOut">
              <a:rPr lang="en-GB" smtClean="0"/>
              <a:t>03/08/2026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25E54D2-BABC-A212-75A0-C7BECE331A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7359081-E06B-3992-0AD2-DDF6564434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8E463-7606-4287-A962-1F8B52025C88}" type="slidenum">
              <a:rPr lang="en-GB" smtClean="0"/>
              <a:t>‹#›</a:t>
            </a:fld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767AE6F-CDCD-B07C-9AE9-F7F1CDA0744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8950" y="0"/>
            <a:ext cx="1654884" cy="1654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92600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F981FE-A107-1E18-5D60-5CB5F31257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E3596D-AC02-B769-41D7-33D591A130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5C0A85-2BAA-9698-5533-916723A839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78ECC90-7A77-DC12-66EA-1314801685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1DDBB-E747-40C1-B73F-371F47BBA02D}" type="datetimeFigureOut">
              <a:rPr lang="en-GB" smtClean="0"/>
              <a:t>03/08/2026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E476A43-16E5-85DA-3CFB-351D456594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720BDB7-B9CB-7947-D4B7-E9033C18E7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8E463-7606-4287-A962-1F8B52025C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03283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8C971F-152D-9449-A3B3-B6CF051B2B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2302086-52A4-5FB6-19EF-29AD3DB5B9D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5973B3-A5EC-79F6-128C-BA7A4AA8B30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6889CD4-C0DF-9B0C-0F12-EEAA76AC73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1DDBB-E747-40C1-B73F-371F47BBA02D}" type="datetimeFigureOut">
              <a:rPr lang="en-GB" smtClean="0"/>
              <a:t>03/08/2026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76EFAF-4F17-5DDB-FD1A-C2799E2F32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465426E-9092-9D7D-66EC-F8BFAC2CF1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8E463-7606-4287-A962-1F8B52025C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19459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63D31D-652D-AFB1-28F5-5E0B613C87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2BFD95F-3095-D65B-DAC6-2B60AFB28B0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2BE48F-F44D-F6B0-17B5-17BDDDEF12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1DDBB-E747-40C1-B73F-371F47BBA02D}" type="datetimeFigureOut">
              <a:rPr lang="en-GB" smtClean="0"/>
              <a:t>03/08/2026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3988FE-9A01-C798-1236-D93123741E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70D61C-D5C9-15DE-2021-B62CAE865B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8E463-7606-4287-A962-1F8B52025C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05792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80FA180-0EE9-6869-1C36-7460F51FBDE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F0AA44F-315E-DCB8-A34E-6D80179CB67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6311BB-F90F-781E-28B9-23C45B017E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1DDBB-E747-40C1-B73F-371F47BBA02D}" type="datetimeFigureOut">
              <a:rPr lang="en-GB" smtClean="0"/>
              <a:t>03/08/2026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E28646-02D9-3366-489C-0C57B7EC97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DFCAF7-30E6-1329-69BF-A62CAD64F0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8E463-7606-4287-A962-1F8B52025C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96378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DEFB875-88B8-3428-9C64-7EB7437F40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AA45525-F8CD-035B-2EA7-9C77E2CB11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FD79F6-8EA8-046B-94B9-6B6F4684208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231DDBB-E747-40C1-B73F-371F47BBA02D}" type="datetimeFigureOut">
              <a:rPr lang="en-GB" smtClean="0"/>
              <a:t>03/08/2026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2C7761-CBE4-9DE2-D995-3B68AC64FA1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5AC03D-7D7D-2594-A430-3F0A9FC86C9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2D8E463-7606-4287-A962-1F8B52025C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56030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8ECCC0-04B2-0FDE-93A4-225494ED37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F3ED5BCA-29B8-2EDC-C219-5B0E54DE4EEA}"/>
              </a:ext>
            </a:extLst>
          </p:cNvPr>
          <p:cNvGraphicFramePr>
            <a:graphicFrameLocks noGrp="1"/>
          </p:cNvGraphicFramePr>
          <p:nvPr/>
        </p:nvGraphicFramePr>
        <p:xfrm>
          <a:off x="238125" y="1171576"/>
          <a:ext cx="10698846" cy="42627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9864">
                  <a:extLst>
                    <a:ext uri="{9D8B030D-6E8A-4147-A177-3AD203B41FA5}">
                      <a16:colId xmlns:a16="http://schemas.microsoft.com/office/drawing/2014/main" val="1861870172"/>
                    </a:ext>
                  </a:extLst>
                </a:gridCol>
                <a:gridCol w="572899">
                  <a:extLst>
                    <a:ext uri="{9D8B030D-6E8A-4147-A177-3AD203B41FA5}">
                      <a16:colId xmlns:a16="http://schemas.microsoft.com/office/drawing/2014/main" val="3065219161"/>
                    </a:ext>
                  </a:extLst>
                </a:gridCol>
                <a:gridCol w="1385156">
                  <a:extLst>
                    <a:ext uri="{9D8B030D-6E8A-4147-A177-3AD203B41FA5}">
                      <a16:colId xmlns:a16="http://schemas.microsoft.com/office/drawing/2014/main" val="299096537"/>
                    </a:ext>
                  </a:extLst>
                </a:gridCol>
                <a:gridCol w="1385154">
                  <a:extLst>
                    <a:ext uri="{9D8B030D-6E8A-4147-A177-3AD203B41FA5}">
                      <a16:colId xmlns:a16="http://schemas.microsoft.com/office/drawing/2014/main" val="53573854"/>
                    </a:ext>
                  </a:extLst>
                </a:gridCol>
                <a:gridCol w="1599027">
                  <a:extLst>
                    <a:ext uri="{9D8B030D-6E8A-4147-A177-3AD203B41FA5}">
                      <a16:colId xmlns:a16="http://schemas.microsoft.com/office/drawing/2014/main" val="3343969398"/>
                    </a:ext>
                  </a:extLst>
                </a:gridCol>
                <a:gridCol w="1171281">
                  <a:extLst>
                    <a:ext uri="{9D8B030D-6E8A-4147-A177-3AD203B41FA5}">
                      <a16:colId xmlns:a16="http://schemas.microsoft.com/office/drawing/2014/main" val="159517095"/>
                    </a:ext>
                  </a:extLst>
                </a:gridCol>
                <a:gridCol w="1385156">
                  <a:extLst>
                    <a:ext uri="{9D8B030D-6E8A-4147-A177-3AD203B41FA5}">
                      <a16:colId xmlns:a16="http://schemas.microsoft.com/office/drawing/2014/main" val="2225648478"/>
                    </a:ext>
                  </a:extLst>
                </a:gridCol>
                <a:gridCol w="1385155">
                  <a:extLst>
                    <a:ext uri="{9D8B030D-6E8A-4147-A177-3AD203B41FA5}">
                      <a16:colId xmlns:a16="http://schemas.microsoft.com/office/drawing/2014/main" val="4039845658"/>
                    </a:ext>
                  </a:extLst>
                </a:gridCol>
                <a:gridCol w="1385154">
                  <a:extLst>
                    <a:ext uri="{9D8B030D-6E8A-4147-A177-3AD203B41FA5}">
                      <a16:colId xmlns:a16="http://schemas.microsoft.com/office/drawing/2014/main" val="269678032"/>
                    </a:ext>
                  </a:extLst>
                </a:gridCol>
              </a:tblGrid>
              <a:tr h="535482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20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6B4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>
                          <a:solidFill>
                            <a:schemeClr val="bg1"/>
                          </a:solidFill>
                        </a:rPr>
                        <a:t>9:15 -10:15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6B4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>
                          <a:solidFill>
                            <a:schemeClr val="bg1"/>
                          </a:solidFill>
                        </a:rPr>
                        <a:t>10:15-11:15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6B4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>
                          <a:solidFill>
                            <a:schemeClr val="bg1"/>
                          </a:solidFill>
                        </a:rPr>
                        <a:t>11:15-12:15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6B4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>
                          <a:solidFill>
                            <a:schemeClr val="bg1"/>
                          </a:solidFill>
                        </a:rPr>
                        <a:t>12:15-13:15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6B4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>
                          <a:solidFill>
                            <a:schemeClr val="bg1"/>
                          </a:solidFill>
                        </a:rPr>
                        <a:t>13:15-14:15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6B4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>
                          <a:solidFill>
                            <a:schemeClr val="bg1"/>
                          </a:solidFill>
                        </a:rPr>
                        <a:t>14:15-15:15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6B4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>
                          <a:solidFill>
                            <a:schemeClr val="bg1"/>
                          </a:solidFill>
                        </a:rPr>
                        <a:t>15:15-16:15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6B4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8731855"/>
                  </a:ext>
                </a:extLst>
              </a:tr>
              <a:tr h="1170957">
                <a:tc>
                  <a:txBody>
                    <a:bodyPr/>
                    <a:lstStyle/>
                    <a:p>
                      <a:pPr algn="ctr"/>
                      <a:r>
                        <a:rPr lang="en-GB">
                          <a:latin typeface="Semringah" panose="02000506000000020004" pitchFamily="2" charset="0"/>
                        </a:rPr>
                        <a:t>Mon</a:t>
                      </a:r>
                    </a:p>
                  </a:txBody>
                  <a:tcPr vert="vert27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en-GB" sz="1200" b="1">
                          <a:solidFill>
                            <a:schemeClr val="bg1"/>
                          </a:solidFill>
                        </a:rPr>
                        <a:t>Level 4s</a:t>
                      </a:r>
                    </a:p>
                  </a:txBody>
                  <a:tcPr vert="vert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0A4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1">
                          <a:solidFill>
                            <a:schemeClr val="bg1"/>
                          </a:solidFill>
                        </a:rPr>
                        <a:t>Intro </a:t>
                      </a:r>
                    </a:p>
                    <a:p>
                      <a:pPr algn="ctr"/>
                      <a:r>
                        <a:rPr lang="en-GB" sz="1100">
                          <a:solidFill>
                            <a:schemeClr val="bg1"/>
                          </a:solidFill>
                        </a:rPr>
                        <a:t>Course Managers </a:t>
                      </a:r>
                    </a:p>
                    <a:p>
                      <a:pPr algn="ctr"/>
                      <a:r>
                        <a:rPr lang="en-GB" sz="1100">
                          <a:solidFill>
                            <a:schemeClr val="bg1"/>
                          </a:solidFill>
                        </a:rPr>
                        <a:t>Base Room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87CB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1">
                          <a:solidFill>
                            <a:schemeClr val="bg1"/>
                          </a:solidFill>
                        </a:rPr>
                        <a:t>Find Your Feet (Campus Tours) </a:t>
                      </a:r>
                    </a:p>
                    <a:p>
                      <a:pPr algn="ctr"/>
                      <a:r>
                        <a:rPr lang="en-GB" sz="1100">
                          <a:solidFill>
                            <a:schemeClr val="bg1"/>
                          </a:solidFill>
                        </a:rPr>
                        <a:t>Course Managers </a:t>
                      </a:r>
                    </a:p>
                    <a:p>
                      <a:pPr algn="ctr"/>
                      <a:r>
                        <a:rPr lang="en-GB" sz="1100">
                          <a:solidFill>
                            <a:schemeClr val="bg1"/>
                          </a:solidFill>
                        </a:rPr>
                        <a:t>Across Campus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87CB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1">
                          <a:solidFill>
                            <a:schemeClr val="bg1"/>
                          </a:solidFill>
                        </a:rPr>
                        <a:t>Your Course</a:t>
                      </a:r>
                    </a:p>
                    <a:p>
                      <a:pPr algn="ctr"/>
                      <a:r>
                        <a:rPr lang="en-GB" sz="1100">
                          <a:solidFill>
                            <a:schemeClr val="bg1"/>
                          </a:solidFill>
                        </a:rPr>
                        <a:t>Course Managers </a:t>
                      </a:r>
                    </a:p>
                    <a:p>
                      <a:pPr algn="ctr"/>
                      <a:r>
                        <a:rPr lang="en-GB" sz="1100">
                          <a:solidFill>
                            <a:schemeClr val="bg1"/>
                          </a:solidFill>
                        </a:rPr>
                        <a:t>Base Rooms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87CB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1">
                          <a:solidFill>
                            <a:schemeClr val="bg1"/>
                          </a:solidFill>
                        </a:rPr>
                        <a:t>Lunch</a:t>
                      </a:r>
                      <a:r>
                        <a:rPr lang="en-GB" sz="1100">
                          <a:solidFill>
                            <a:schemeClr val="bg1"/>
                          </a:solidFill>
                        </a:rPr>
                        <a:t> </a:t>
                      </a:r>
                    </a:p>
                    <a:p>
                      <a:pPr algn="ctr"/>
                      <a:r>
                        <a:rPr lang="en-GB" sz="1100">
                          <a:solidFill>
                            <a:schemeClr val="bg1"/>
                          </a:solidFill>
                        </a:rPr>
                        <a:t>(Assessment Showcase)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99255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GB" sz="1100" b="1">
                          <a:solidFill>
                            <a:schemeClr val="bg1"/>
                          </a:solidFill>
                        </a:rPr>
                        <a:t>Course Experience Afternoon</a:t>
                      </a:r>
                    </a:p>
                    <a:p>
                      <a:pPr algn="ctr"/>
                      <a:r>
                        <a:rPr lang="en-GB" sz="1100">
                          <a:solidFill>
                            <a:schemeClr val="bg1"/>
                          </a:solidFill>
                        </a:rPr>
                        <a:t>Course Managers</a:t>
                      </a:r>
                    </a:p>
                    <a:p>
                      <a:pPr algn="ctr"/>
                      <a:r>
                        <a:rPr lang="en-GB" sz="1100">
                          <a:solidFill>
                            <a:schemeClr val="bg1"/>
                          </a:solidFill>
                        </a:rPr>
                        <a:t>Course Resource</a:t>
                      </a:r>
                      <a:endParaRPr lang="en-GB" sz="110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337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GB" sz="12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GB" sz="12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15639927"/>
                  </a:ext>
                </a:extLst>
              </a:tr>
              <a:tr h="87015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>
                          <a:latin typeface="Semringah" panose="02000506000000020004" pitchFamily="2" charset="0"/>
                        </a:rPr>
                        <a:t>Tue</a:t>
                      </a:r>
                    </a:p>
                    <a:p>
                      <a:pPr algn="ctr"/>
                      <a:endParaRPr lang="en-GB">
                        <a:latin typeface="Semringah" panose="02000506000000020004" pitchFamily="2" charset="0"/>
                      </a:endParaRPr>
                    </a:p>
                  </a:txBody>
                  <a:tcPr vert="vert27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GB" sz="1100" b="1">
                          <a:solidFill>
                            <a:schemeClr val="bg1"/>
                          </a:solidFill>
                        </a:rPr>
                        <a:t>UCABs House of Games </a:t>
                      </a:r>
                    </a:p>
                    <a:p>
                      <a:pPr algn="ctr"/>
                      <a:r>
                        <a:rPr lang="en-GB" sz="1100">
                          <a:solidFill>
                            <a:schemeClr val="bg1"/>
                          </a:solidFill>
                        </a:rPr>
                        <a:t>All UCAB Staff, Student Union &amp; Student Experience Team</a:t>
                      </a:r>
                    </a:p>
                    <a:p>
                      <a:pPr algn="ctr"/>
                      <a:r>
                        <a:rPr lang="en-GB" sz="1100">
                          <a:solidFill>
                            <a:schemeClr val="bg1"/>
                          </a:solidFill>
                        </a:rPr>
                        <a:t>Around Campus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E55A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4BB3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4BB3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1">
                          <a:solidFill>
                            <a:schemeClr val="bg1"/>
                          </a:solidFill>
                        </a:rPr>
                        <a:t>Lunch</a:t>
                      </a:r>
                      <a:r>
                        <a:rPr lang="en-GB" sz="1100">
                          <a:solidFill>
                            <a:schemeClr val="bg1"/>
                          </a:solidFill>
                        </a:rPr>
                        <a:t> </a:t>
                      </a:r>
                    </a:p>
                    <a:p>
                      <a:pPr algn="ctr"/>
                      <a:r>
                        <a:rPr lang="en-GB" sz="1100">
                          <a:solidFill>
                            <a:schemeClr val="bg1"/>
                          </a:solidFill>
                        </a:rPr>
                        <a:t>(Study Tours)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99255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GB" sz="1100" b="1">
                          <a:solidFill>
                            <a:schemeClr val="bg1"/>
                          </a:solidFill>
                        </a:rPr>
                        <a:t>Pub Quiz &amp; Bar Social</a:t>
                      </a:r>
                    </a:p>
                    <a:p>
                      <a:pPr algn="ctr"/>
                      <a:r>
                        <a:rPr lang="en-GB" sz="1100">
                          <a:solidFill>
                            <a:schemeClr val="bg1"/>
                          </a:solidFill>
                        </a:rPr>
                        <a:t>All UCAB Staff</a:t>
                      </a:r>
                    </a:p>
                    <a:p>
                      <a:pPr algn="ctr"/>
                      <a:r>
                        <a:rPr lang="en-GB" sz="1100">
                          <a:solidFill>
                            <a:schemeClr val="bg1"/>
                          </a:solidFill>
                        </a:rPr>
                        <a:t>Student Union Bar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5224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4BB3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4BB3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3078888"/>
                  </a:ext>
                </a:extLst>
              </a:tr>
              <a:tr h="1686180">
                <a:tc>
                  <a:txBody>
                    <a:bodyPr/>
                    <a:lstStyle/>
                    <a:p>
                      <a:pPr algn="ctr"/>
                      <a:r>
                        <a:rPr lang="en-GB">
                          <a:latin typeface="Semringah" panose="02000506000000020004" pitchFamily="2" charset="0"/>
                        </a:rPr>
                        <a:t>Wed</a:t>
                      </a:r>
                    </a:p>
                  </a:txBody>
                  <a:tcPr vert="vert27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b="1"/>
                        <a:t>Science Induction</a:t>
                      </a:r>
                    </a:p>
                    <a:p>
                      <a:pPr algn="ctr"/>
                      <a:endParaRPr lang="en-GB" sz="900" b="1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4BB3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b="1"/>
                        <a:t>AI Learn &amp; Digital Skills</a:t>
                      </a:r>
                    </a:p>
                    <a:p>
                      <a:pPr algn="ctr"/>
                      <a:endParaRPr lang="en-GB" sz="900" b="1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6EA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b="1">
                          <a:solidFill>
                            <a:sysClr val="windowText" lastClr="000000"/>
                          </a:solidFill>
                        </a:rPr>
                        <a:t>Intro to Student Services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A9D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1">
                          <a:solidFill>
                            <a:schemeClr val="bg1"/>
                          </a:solidFill>
                        </a:rPr>
                        <a:t>Lunch</a:t>
                      </a:r>
                      <a:r>
                        <a:rPr lang="en-GB" sz="1100">
                          <a:solidFill>
                            <a:schemeClr val="bg1"/>
                          </a:solidFill>
                        </a:rPr>
                        <a:t> </a:t>
                      </a:r>
                    </a:p>
                    <a:p>
                      <a:pPr algn="ctr"/>
                      <a:r>
                        <a:rPr lang="en-GB" sz="1100">
                          <a:solidFill>
                            <a:schemeClr val="bg1"/>
                          </a:solidFill>
                        </a:rPr>
                        <a:t>(Well-Being)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9925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b="1">
                          <a:solidFill>
                            <a:schemeClr val="bg1"/>
                          </a:solidFill>
                        </a:rPr>
                        <a:t>Know the Code: Your Rights, Rules &amp; Respect </a:t>
                      </a:r>
                    </a:p>
                    <a:p>
                      <a:pPr algn="ctr"/>
                      <a:r>
                        <a:rPr lang="en-GB" sz="900">
                          <a:solidFill>
                            <a:schemeClr val="bg1"/>
                          </a:solidFill>
                        </a:rPr>
                        <a:t>Course Managers </a:t>
                      </a:r>
                    </a:p>
                    <a:p>
                      <a:pPr algn="ctr"/>
                      <a:r>
                        <a:rPr lang="en-GB" sz="900">
                          <a:solidFill>
                            <a:schemeClr val="bg1"/>
                          </a:solidFill>
                        </a:rPr>
                        <a:t>Base Room</a:t>
                      </a:r>
                      <a:endParaRPr lang="en-GB" sz="900" b="1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87CB8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900" b="1">
                          <a:solidFill>
                            <a:schemeClr val="bg1"/>
                          </a:solidFill>
                        </a:rPr>
                        <a:t>Course Experience Time</a:t>
                      </a:r>
                    </a:p>
                    <a:p>
                      <a:pPr algn="ctr"/>
                      <a:r>
                        <a:rPr lang="en-GB" sz="900">
                          <a:solidFill>
                            <a:schemeClr val="bg1"/>
                          </a:solidFill>
                        </a:rPr>
                        <a:t>Course Managers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337F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900" b="1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4BB3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3470616"/>
                  </a:ext>
                </a:extLst>
              </a:tr>
            </a:tbl>
          </a:graphicData>
        </a:graphic>
      </p:graphicFrame>
      <p:sp>
        <p:nvSpPr>
          <p:cNvPr id="3" name="Title 1">
            <a:extLst>
              <a:ext uri="{FF2B5EF4-FFF2-40B4-BE49-F238E27FC236}">
                <a16:creationId xmlns:a16="http://schemas.microsoft.com/office/drawing/2014/main" id="{E5791056-5DBB-20B0-411F-58E1986336F8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 panose="02110004020202020204"/>
                <a:ea typeface="+mj-ea"/>
                <a:cs typeface="+mj-cs"/>
              </a:rPr>
              <a:t>Level 4 – </a:t>
            </a:r>
            <a:r>
              <a:rPr kumimoji="0" lang="en-GB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 panose="02110004020202020204"/>
                <a:ea typeface="+mj-ea"/>
                <a:cs typeface="+mj-cs"/>
              </a:rPr>
              <a:t>FdSc</a:t>
            </a: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 panose="02110004020202020204"/>
                <a:ea typeface="+mj-ea"/>
                <a:cs typeface="+mj-cs"/>
              </a:rPr>
              <a:t> Animal Science with Management</a:t>
            </a:r>
          </a:p>
        </p:txBody>
      </p:sp>
    </p:spTree>
    <p:extLst>
      <p:ext uri="{BB962C8B-B14F-4D97-AF65-F5344CB8AC3E}">
        <p14:creationId xmlns:p14="http://schemas.microsoft.com/office/powerpoint/2010/main" val="3921275919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123</Words>
  <Application>Microsoft Office PowerPoint</Application>
  <PresentationFormat>Widescreen</PresentationFormat>
  <Paragraphs>45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Semringah</vt:lpstr>
      <vt:lpstr>1_Office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Craig A. Kaye</dc:creator>
  <cp:lastModifiedBy>Craig A. Kaye</cp:lastModifiedBy>
  <cp:revision>1</cp:revision>
  <dcterms:created xsi:type="dcterms:W3CDTF">2026-08-03T09:29:04Z</dcterms:created>
  <dcterms:modified xsi:type="dcterms:W3CDTF">2026-08-03T09:29:55Z</dcterms:modified>
</cp:coreProperties>
</file>